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68" r:id="rId2"/>
    <p:sldId id="260" r:id="rId3"/>
    <p:sldId id="262" r:id="rId4"/>
    <p:sldId id="266" r:id="rId5"/>
    <p:sldId id="265" r:id="rId6"/>
    <p:sldId id="258" r:id="rId7"/>
    <p:sldId id="288" r:id="rId8"/>
    <p:sldId id="263" r:id="rId9"/>
    <p:sldId id="289" r:id="rId10"/>
    <p:sldId id="290" r:id="rId11"/>
    <p:sldId id="291" r:id="rId12"/>
    <p:sldId id="292" r:id="rId13"/>
    <p:sldId id="293" r:id="rId14"/>
    <p:sldId id="287" r:id="rId15"/>
    <p:sldId id="285" r:id="rId16"/>
    <p:sldId id="284" r:id="rId17"/>
    <p:sldId id="296" r:id="rId18"/>
    <p:sldId id="286" r:id="rId19"/>
    <p:sldId id="283" r:id="rId20"/>
    <p:sldId id="294" r:id="rId21"/>
    <p:sldId id="295" r:id="rId22"/>
    <p:sldId id="276" r:id="rId23"/>
    <p:sldId id="274" r:id="rId24"/>
    <p:sldId id="281" r:id="rId25"/>
    <p:sldId id="282" r:id="rId26"/>
    <p:sldId id="297" r:id="rId2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58" autoAdjust="0"/>
    <p:restoredTop sz="94660"/>
  </p:normalViewPr>
  <p:slideViewPr>
    <p:cSldViewPr>
      <p:cViewPr varScale="1">
        <p:scale>
          <a:sx n="82" d="100"/>
          <a:sy n="82" d="100"/>
        </p:scale>
        <p:origin x="1134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3A26E57-1B1B-454B-A0D8-633D29078D27}" type="datetimeFigureOut">
              <a:rPr lang="en-US"/>
              <a:pPr>
                <a:defRPr/>
              </a:pPr>
              <a:t>11/25/2017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308B817-A53B-418C-9068-8B8570CA22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8026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08B817-A53B-418C-9068-8B8570CA227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153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B5896A-FF9B-432F-8CCF-9E3753559BF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mtClean="0"/>
          </a:p>
        </p:txBody>
      </p:sp>
      <p:sp>
        <p:nvSpPr>
          <p:cNvPr id="24579" name="Text Box 2"/>
          <p:cNvSpPr txBox="1">
            <a:spLocks noChangeArrowheads="1"/>
          </p:cNvSpPr>
          <p:nvPr/>
        </p:nvSpPr>
        <p:spPr bwMode="auto">
          <a:xfrm>
            <a:off x="1190625" y="877888"/>
            <a:ext cx="4476750" cy="31654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1062038" y="4349750"/>
            <a:ext cx="4733925" cy="350996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07884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2371AF-C805-4723-BB7D-7916310DA0E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smtClean="0"/>
          </a:p>
        </p:txBody>
      </p:sp>
      <p:sp>
        <p:nvSpPr>
          <p:cNvPr id="26627" name="Text Box 2"/>
          <p:cNvSpPr txBox="1">
            <a:spLocks noChangeArrowheads="1"/>
          </p:cNvSpPr>
          <p:nvPr/>
        </p:nvSpPr>
        <p:spPr bwMode="auto">
          <a:xfrm>
            <a:off x="1190625" y="877888"/>
            <a:ext cx="4475163" cy="31654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1062038" y="4349750"/>
            <a:ext cx="4733925" cy="350996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01815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E7A2B7-0C5D-43A4-B7F3-0CEECE2FAB52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552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6355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B24483-E538-4842-A954-7A2A165BC4E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50275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6538AD-715A-4F0C-A5B6-55555D40A907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419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We don’t usually invest effort in creating and transmitting knowledge to others without some purpose</a:t>
            </a:r>
          </a:p>
          <a:p>
            <a:endParaRPr lang="en-US" altLang="en-US"/>
          </a:p>
          <a:p>
            <a:r>
              <a:rPr lang="en-US" altLang="en-US"/>
              <a:t>Most of what we know about our own culture is “tacit” – we know deep down how things are but we often can’t express our knowledge effectively to others</a:t>
            </a:r>
          </a:p>
          <a:p>
            <a:endParaRPr lang="en-US" altLang="en-US"/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66170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979D1A-41EF-4672-81D4-7A59AC0B2CBD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440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1374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A5D551-08C4-477A-A1BB-CEF3F6C8E9D2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460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9185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DD0CB2-2D32-423D-817A-68082F2D4A8C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481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6306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0B922-DBBC-471E-9371-2262219AB1C1}" type="datetimeFigureOut">
              <a:rPr lang="en-US"/>
              <a:pPr>
                <a:defRPr/>
              </a:pPr>
              <a:t>11/25/2017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63130-D905-470C-842D-AFCB6FAB64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8B7E5-655F-4F98-A5B9-F1E7D96195F7}" type="datetimeFigureOut">
              <a:rPr lang="en-US"/>
              <a:pPr>
                <a:defRPr/>
              </a:pPr>
              <a:t>11/25/2017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BC87A-2F84-4387-8A1C-6A6BC614E9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D46F6-922D-4466-92D2-E4ED38AF3FF5}" type="datetimeFigureOut">
              <a:rPr lang="en-US"/>
              <a:pPr>
                <a:defRPr/>
              </a:pPr>
              <a:t>11/25/2017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B5770-8B94-4CBA-A986-4EF44F8587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3B3F4-1DE7-438D-A5E5-3120858D8C5F}" type="datetimeFigureOut">
              <a:rPr lang="en-US"/>
              <a:pPr>
                <a:defRPr/>
              </a:pPr>
              <a:t>11/25/2017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6E793-2791-4408-AF8B-56DA9567B6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6EBA4-5701-4CE6-978C-764B6375CADD}" type="datetimeFigureOut">
              <a:rPr lang="en-US"/>
              <a:pPr>
                <a:defRPr/>
              </a:pPr>
              <a:t>11/25/2017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FBB47-E028-47C2-BA92-69DC1B9293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18691-5850-4AC1-9A8E-CF1EE1A04C22}" type="datetimeFigureOut">
              <a:rPr lang="en-US"/>
              <a:pPr>
                <a:defRPr/>
              </a:pPr>
              <a:t>11/25/2017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80444-8ECD-4FEC-85E6-D61596FF1E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09DF6-BD58-4B47-947C-58D1A128F02E}" type="datetimeFigureOut">
              <a:rPr lang="en-US"/>
              <a:pPr>
                <a:defRPr/>
              </a:pPr>
              <a:t>11/25/2017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C1B6B-7C76-4AB7-A3AE-5E95E13BC5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3690AE-AD21-41EC-89F3-99A2886567CA}" type="datetimeFigureOut">
              <a:rPr lang="en-US"/>
              <a:pPr>
                <a:defRPr/>
              </a:pPr>
              <a:t>11/25/2017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C404E-D0DA-412B-8E1D-3E99008FC5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8659D-2156-4948-A506-BE22492DC4F2}" type="datetimeFigureOut">
              <a:rPr lang="en-US"/>
              <a:pPr>
                <a:defRPr/>
              </a:pPr>
              <a:t>11/25/2017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5C39B-00F7-4091-9AF3-F5147939C7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DBB5F-11B3-43C3-9D37-F222B84D2EFD}" type="datetimeFigureOut">
              <a:rPr lang="en-US"/>
              <a:pPr>
                <a:defRPr/>
              </a:pPr>
              <a:t>11/25/2017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2DC5E-9F1F-4EB9-BFFC-3A1AD0F180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D0C19-F8F3-4A83-8D34-4F882DE7CBE9}" type="datetimeFigureOut">
              <a:rPr lang="en-US"/>
              <a:pPr>
                <a:defRPr/>
              </a:pPr>
              <a:t>11/25/2017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44731-C8B7-49BC-B636-FBEF637094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BCAE3A-2659-4D70-BA1C-5BD530A9BDBF}" type="datetimeFigureOut">
              <a:rPr lang="en-US"/>
              <a:pPr>
                <a:defRPr/>
              </a:pPr>
              <a:t>11/25/2017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573AC0E-ADF7-4424-9C75-DD6657854C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4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81200" y="3581400"/>
            <a:ext cx="5029200" cy="1219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noFill/>
            </a:endParaRPr>
          </a:p>
        </p:txBody>
      </p:sp>
      <p:sp>
        <p:nvSpPr>
          <p:cNvPr id="3075" name="Title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/>
              <a:t>Indigenous Knowledge and Collaboration in the Yukon-Kuskokwim Delta Region, Alaska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990600" y="2057400"/>
            <a:ext cx="68580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 smtClean="0"/>
              <a:t>Challenges in Establishing a more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 smtClean="0"/>
              <a:t>Holistic </a:t>
            </a:r>
            <a:r>
              <a:rPr lang="en-US" sz="2800" dirty="0" err="1" smtClean="0"/>
              <a:t>Woldview</a:t>
            </a:r>
            <a:endParaRPr lang="en-US" sz="2800" dirty="0" smtClean="0"/>
          </a:p>
        </p:txBody>
      </p:sp>
      <p:sp>
        <p:nvSpPr>
          <p:cNvPr id="3077" name="TextBox 4"/>
          <p:cNvSpPr txBox="1">
            <a:spLocks noChangeArrowheads="1"/>
          </p:cNvSpPr>
          <p:nvPr/>
        </p:nvSpPr>
        <p:spPr bwMode="auto">
          <a:xfrm>
            <a:off x="1981200" y="3741003"/>
            <a:ext cx="5410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bg1"/>
                </a:solidFill>
                <a:latin typeface="+mn-lt"/>
              </a:rPr>
              <a:t>Association of Village Council Presidents</a:t>
            </a:r>
          </a:p>
          <a:p>
            <a:pPr algn="ctr">
              <a:defRPr/>
            </a:pPr>
            <a:r>
              <a:rPr lang="en-US" sz="1600" dirty="0">
                <a:solidFill>
                  <a:schemeClr val="bg1"/>
                </a:solidFill>
                <a:latin typeface="+mn-lt"/>
              </a:rPr>
              <a:t>Steven R. Street, Director</a:t>
            </a:r>
          </a:p>
          <a:p>
            <a:pPr algn="ctr">
              <a:defRPr/>
            </a:pPr>
            <a:r>
              <a:rPr lang="en-US" sz="1600" dirty="0">
                <a:solidFill>
                  <a:schemeClr val="bg1"/>
                </a:solidFill>
                <a:latin typeface="+mn-lt"/>
              </a:rPr>
              <a:t>Dept. of Cultural and Environmental </a:t>
            </a: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Sciences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198" name="Picture 5" descr="48030 AVCP logo onl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3886200"/>
            <a:ext cx="60960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TextBox 6"/>
          <p:cNvSpPr txBox="1">
            <a:spLocks noChangeArrowheads="1"/>
          </p:cNvSpPr>
          <p:nvPr/>
        </p:nvSpPr>
        <p:spPr bwMode="auto">
          <a:xfrm>
            <a:off x="2819400" y="4953000"/>
            <a:ext cx="3352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 smtClean="0">
                <a:latin typeface="+mn-lt"/>
              </a:rPr>
              <a:t>Arctic Council &amp;</a:t>
            </a:r>
          </a:p>
          <a:p>
            <a:pPr algn="ctr">
              <a:defRPr/>
            </a:pPr>
            <a:r>
              <a:rPr lang="en-US" sz="1200" dirty="0" smtClean="0">
                <a:latin typeface="+mn-lt"/>
              </a:rPr>
              <a:t>Sustainable Development Working Group</a:t>
            </a:r>
            <a:endParaRPr lang="en-US" sz="1200" dirty="0">
              <a:latin typeface="+mn-lt"/>
            </a:endParaRPr>
          </a:p>
          <a:p>
            <a:pPr algn="ctr">
              <a:defRPr/>
            </a:pPr>
            <a:r>
              <a:rPr lang="en-US" sz="1200" dirty="0" smtClean="0">
                <a:latin typeface="+mn-lt"/>
              </a:rPr>
              <a:t>Inupiat Heritage Center</a:t>
            </a:r>
            <a:endParaRPr lang="en-US" sz="1200" dirty="0">
              <a:latin typeface="+mn-lt"/>
            </a:endParaRPr>
          </a:p>
          <a:p>
            <a:pPr algn="ctr">
              <a:defRPr/>
            </a:pPr>
            <a:r>
              <a:rPr lang="en-US" sz="1200" dirty="0" smtClean="0">
                <a:latin typeface="+mn-lt"/>
              </a:rPr>
              <a:t>November 27, 2017</a:t>
            </a:r>
            <a:endParaRPr lang="en-US" sz="1200" dirty="0">
              <a:latin typeface="+mn-lt"/>
            </a:endParaRPr>
          </a:p>
          <a:p>
            <a:pPr algn="ctr">
              <a:defRPr/>
            </a:pPr>
            <a:r>
              <a:rPr lang="en-US" sz="1200" dirty="0" err="1" smtClean="0">
                <a:latin typeface="+mn-lt"/>
              </a:rPr>
              <a:t>Utqiagvik</a:t>
            </a:r>
            <a:r>
              <a:rPr lang="en-US" sz="1200" dirty="0" smtClean="0">
                <a:latin typeface="+mn-lt"/>
              </a:rPr>
              <a:t>, Alaska</a:t>
            </a:r>
            <a:endParaRPr lang="en-US" sz="1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/>
          <a:lstStyle/>
          <a:p>
            <a:pPr algn="l"/>
            <a:r>
              <a:rPr lang="en-US" altLang="en-US" sz="3600" b="1"/>
              <a:t>1.  Local consumers of historical, social and philosophical knowledge 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0"/>
            <a:ext cx="8229600" cy="3840163"/>
          </a:xfrm>
        </p:spPr>
        <p:txBody>
          <a:bodyPr/>
          <a:lstStyle/>
          <a:p>
            <a:pPr marL="609600" indent="-609600">
              <a:buClr>
                <a:schemeClr val="tx1"/>
              </a:buClr>
              <a:buFontTx/>
              <a:buAutoNum type="alphaLcPeriod"/>
            </a:pPr>
            <a:r>
              <a:rPr lang="en-US" altLang="en-US"/>
              <a:t>Retain/preserve what you feel is valuable from your understanding of your own history</a:t>
            </a:r>
          </a:p>
          <a:p>
            <a:pPr marL="609600" indent="-609600">
              <a:buClr>
                <a:schemeClr val="tx1"/>
              </a:buClr>
              <a:buFontTx/>
              <a:buAutoNum type="alphaLcPeriod"/>
            </a:pPr>
            <a:r>
              <a:rPr lang="en-US" altLang="en-US"/>
              <a:t>Reinvigorate practices that have fallen into disuse or have been lost</a:t>
            </a:r>
          </a:p>
          <a:p>
            <a:pPr marL="609600" indent="-609600">
              <a:buClr>
                <a:schemeClr val="tx1"/>
              </a:buClr>
              <a:buFontTx/>
              <a:buAutoNum type="alphaLcPeriod"/>
            </a:pPr>
            <a:r>
              <a:rPr lang="en-US" altLang="en-US"/>
              <a:t>Produce materials to enculturate (educate) either “insiders” or “outsiders”</a:t>
            </a:r>
          </a:p>
        </p:txBody>
      </p:sp>
    </p:spTree>
    <p:extLst>
      <p:ext uri="{BB962C8B-B14F-4D97-AF65-F5344CB8AC3E}">
        <p14:creationId xmlns:p14="http://schemas.microsoft.com/office/powerpoint/2010/main" val="298192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38200"/>
            <a:ext cx="8458200" cy="1143000"/>
          </a:xfrm>
        </p:spPr>
        <p:txBody>
          <a:bodyPr/>
          <a:lstStyle/>
          <a:p>
            <a:pPr algn="l"/>
            <a:r>
              <a:rPr lang="en-US" altLang="en-US" sz="3600" b="1"/>
              <a:t>2.  Contrast to/Opposition to Western scientific worldview</a:t>
            </a:r>
            <a:endParaRPr lang="en-US" altLang="en-US" sz="360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0"/>
            <a:ext cx="8229600" cy="3840163"/>
          </a:xfrm>
        </p:spPr>
        <p:txBody>
          <a:bodyPr/>
          <a:lstStyle/>
          <a:p>
            <a:pPr marL="609600" indent="-609600">
              <a:buClr>
                <a:schemeClr val="tx1"/>
              </a:buClr>
              <a:buFontTx/>
              <a:buAutoNum type="alphaLcPeriod"/>
            </a:pPr>
            <a:r>
              <a:rPr lang="en-US" altLang="en-US"/>
              <a:t>Generally rejects the Western Scientific worldview</a:t>
            </a:r>
          </a:p>
          <a:p>
            <a:pPr marL="609600" indent="-609600">
              <a:buClr>
                <a:schemeClr val="tx1"/>
              </a:buClr>
              <a:buFontTx/>
              <a:buAutoNum type="alphaLcPeriod"/>
            </a:pPr>
            <a:r>
              <a:rPr lang="en-US" altLang="en-US"/>
              <a:t>Proposes an alternative method of learning and gaining/creating knowledge</a:t>
            </a:r>
          </a:p>
          <a:p>
            <a:pPr marL="609600" indent="-609600">
              <a:buClr>
                <a:schemeClr val="tx1"/>
              </a:buClr>
              <a:buFontTx/>
              <a:buAutoNum type="alphaLcPeriod"/>
            </a:pPr>
            <a:r>
              <a:rPr lang="en-US" altLang="en-US"/>
              <a:t>Indigenous knowledge should be given “equal time” and status</a:t>
            </a:r>
          </a:p>
        </p:txBody>
      </p:sp>
    </p:spTree>
    <p:extLst>
      <p:ext uri="{BB962C8B-B14F-4D97-AF65-F5344CB8AC3E}">
        <p14:creationId xmlns:p14="http://schemas.microsoft.com/office/powerpoint/2010/main" val="426393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38200"/>
            <a:ext cx="8382000" cy="1143000"/>
          </a:xfrm>
        </p:spPr>
        <p:txBody>
          <a:bodyPr/>
          <a:lstStyle/>
          <a:p>
            <a:pPr algn="l"/>
            <a:r>
              <a:rPr lang="en-US" altLang="en-US" sz="3600" b="1"/>
              <a:t>3.  Complement Western scientific worldview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0"/>
            <a:ext cx="8229600" cy="3840163"/>
          </a:xfrm>
        </p:spPr>
        <p:txBody>
          <a:bodyPr/>
          <a:lstStyle/>
          <a:p>
            <a:pPr marL="609600" indent="-609600">
              <a:buClr>
                <a:schemeClr val="tx1"/>
              </a:buClr>
              <a:buFontTx/>
              <a:buAutoNum type="alphaLcPeriod"/>
            </a:pPr>
            <a:r>
              <a:rPr lang="en-US" altLang="en-US"/>
              <a:t>Generally accepts that Western science produces legitimate knowledge</a:t>
            </a:r>
          </a:p>
          <a:p>
            <a:pPr marL="609600" indent="-609600">
              <a:buClr>
                <a:schemeClr val="tx1"/>
              </a:buClr>
              <a:buFontTx/>
              <a:buAutoNum type="alphaLcPeriod"/>
            </a:pPr>
            <a:r>
              <a:rPr lang="en-US" altLang="en-US"/>
              <a:t>Western scientific methods overlook significant processes or variables</a:t>
            </a:r>
          </a:p>
          <a:p>
            <a:pPr marL="609600" indent="-609600">
              <a:buClr>
                <a:schemeClr val="tx1"/>
              </a:buClr>
              <a:buFontTx/>
              <a:buAutoNum type="alphaLcPeriod"/>
            </a:pPr>
            <a:r>
              <a:rPr lang="en-US" altLang="en-US"/>
              <a:t>Local knowledge can supply the missing elements</a:t>
            </a:r>
          </a:p>
        </p:txBody>
      </p:sp>
    </p:spTree>
    <p:extLst>
      <p:ext uri="{BB962C8B-B14F-4D97-AF65-F5344CB8AC3E}">
        <p14:creationId xmlns:p14="http://schemas.microsoft.com/office/powerpoint/2010/main" val="267019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229600" cy="3581400"/>
          </a:xfrm>
        </p:spPr>
        <p:txBody>
          <a:bodyPr/>
          <a:lstStyle/>
          <a:p>
            <a:r>
              <a:rPr lang="en-US" sz="5400" dirty="0" smtClean="0"/>
              <a:t>Helping, Sharing &amp; Giving!</a:t>
            </a:r>
            <a:br>
              <a:rPr lang="en-US" sz="5400" dirty="0" smtClean="0"/>
            </a:br>
            <a:r>
              <a:rPr lang="en-US" sz="5400" dirty="0"/>
              <a:t/>
            </a:r>
            <a:br>
              <a:rPr lang="en-US" sz="5400" dirty="0"/>
            </a:br>
            <a:r>
              <a:rPr lang="en-US" dirty="0" smtClean="0"/>
              <a:t>Values-based decisions</a:t>
            </a:r>
            <a:br>
              <a:rPr lang="en-US" dirty="0" smtClean="0"/>
            </a:br>
            <a:r>
              <a:rPr lang="en-US" dirty="0" smtClean="0"/>
              <a:t>vs.</a:t>
            </a:r>
            <a:br>
              <a:rPr lang="en-US" dirty="0" smtClean="0"/>
            </a:br>
            <a:r>
              <a:rPr lang="en-US" dirty="0" smtClean="0"/>
              <a:t>Rules-based decisions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61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287" y="0"/>
            <a:ext cx="6829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4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36"/>
            <a:ext cx="9144000" cy="676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2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60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2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2743200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https://eloka-arctic.org/projects/yupikknowledge.html/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73100" y="376238"/>
            <a:ext cx="7808913" cy="908050"/>
          </a:xfrm>
        </p:spPr>
        <p:txBody>
          <a:bodyPr lIns="0" tIns="0" rIns="0" bIns="0">
            <a:spAutoFit/>
          </a:bodyPr>
          <a:lstStyle/>
          <a:p>
            <a:pPr marL="209550" indent="-209550" defTabSz="457200" eaLnBrk="1" hangingPunct="1">
              <a:lnSpc>
                <a:spcPct val="93000"/>
              </a:lnSpc>
              <a:tabLst>
                <a:tab pos="209550" algn="l"/>
                <a:tab pos="666750" algn="l"/>
                <a:tab pos="1123950" algn="l"/>
                <a:tab pos="1579563" algn="l"/>
                <a:tab pos="2038350" algn="l"/>
                <a:tab pos="2495550" algn="l"/>
                <a:tab pos="2952750" algn="l"/>
                <a:tab pos="3408363" algn="l"/>
                <a:tab pos="3867150" algn="l"/>
                <a:tab pos="4324350" algn="l"/>
                <a:tab pos="4779963" algn="l"/>
                <a:tab pos="5237163" algn="l"/>
                <a:tab pos="5695950" algn="l"/>
                <a:tab pos="6153150" algn="l"/>
                <a:tab pos="6608763" algn="l"/>
                <a:tab pos="7065963" algn="l"/>
                <a:tab pos="7524750" algn="l"/>
                <a:tab pos="7981950" algn="l"/>
                <a:tab pos="8437563" algn="l"/>
                <a:tab pos="8894763" algn="l"/>
                <a:tab pos="9353550" algn="l"/>
              </a:tabLst>
            </a:pPr>
            <a:r>
              <a:rPr lang="en-GB" sz="3200" b="1" dirty="0" smtClean="0"/>
              <a:t>Categories of Concern - </a:t>
            </a:r>
            <a:br>
              <a:rPr lang="en-GB" sz="3200" b="1" dirty="0" smtClean="0"/>
            </a:br>
            <a:r>
              <a:rPr lang="en-GB" sz="3200" b="1" dirty="0" smtClean="0"/>
              <a:t>Where Do We Want to be in 50 years?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524000"/>
            <a:ext cx="7689850" cy="4800600"/>
          </a:xfrm>
        </p:spPr>
        <p:txBody>
          <a:bodyPr lIns="0" tIns="0" rIns="0" bIns="0">
            <a:spAutoFit/>
          </a:bodyPr>
          <a:lstStyle/>
          <a:p>
            <a:pPr marL="425450" indent="-320675" defTabSz="457200" eaLnBrk="1" hangingPunct="1">
              <a:lnSpc>
                <a:spcPct val="95000"/>
              </a:lnSpc>
              <a:tabLst>
                <a:tab pos="452438" algn="l"/>
                <a:tab pos="911225" algn="l"/>
                <a:tab pos="1368425" algn="l"/>
                <a:tab pos="1825625" algn="l"/>
                <a:tab pos="2281238" algn="l"/>
                <a:tab pos="2740025" algn="l"/>
                <a:tab pos="3197225" algn="l"/>
                <a:tab pos="3654425" algn="l"/>
                <a:tab pos="4110038" algn="l"/>
                <a:tab pos="4568825" algn="l"/>
                <a:tab pos="5026025" algn="l"/>
                <a:tab pos="5483225" algn="l"/>
                <a:tab pos="5938838" algn="l"/>
                <a:tab pos="6397625" algn="l"/>
                <a:tab pos="6854825" algn="l"/>
                <a:tab pos="7310438" algn="l"/>
                <a:tab pos="7767638" algn="l"/>
                <a:tab pos="8226425" algn="l"/>
                <a:tab pos="8683625" algn="l"/>
                <a:tab pos="9139238" algn="l"/>
              </a:tabLst>
            </a:pPr>
            <a:r>
              <a:rPr lang="en-GB" dirty="0" smtClean="0"/>
              <a:t>Air Quality</a:t>
            </a:r>
          </a:p>
          <a:p>
            <a:pPr marL="425450" indent="-320675" defTabSz="457200" eaLnBrk="1" hangingPunct="1">
              <a:lnSpc>
                <a:spcPct val="95000"/>
              </a:lnSpc>
              <a:tabLst>
                <a:tab pos="452438" algn="l"/>
                <a:tab pos="911225" algn="l"/>
                <a:tab pos="1368425" algn="l"/>
                <a:tab pos="1825625" algn="l"/>
                <a:tab pos="2281238" algn="l"/>
                <a:tab pos="2740025" algn="l"/>
                <a:tab pos="3197225" algn="l"/>
                <a:tab pos="3654425" algn="l"/>
                <a:tab pos="4110038" algn="l"/>
                <a:tab pos="4568825" algn="l"/>
                <a:tab pos="5026025" algn="l"/>
                <a:tab pos="5483225" algn="l"/>
                <a:tab pos="5938838" algn="l"/>
                <a:tab pos="6397625" algn="l"/>
                <a:tab pos="6854825" algn="l"/>
                <a:tab pos="7310438" algn="l"/>
                <a:tab pos="7767638" algn="l"/>
                <a:tab pos="8226425" algn="l"/>
                <a:tab pos="8683625" algn="l"/>
                <a:tab pos="9139238" algn="l"/>
              </a:tabLst>
            </a:pPr>
            <a:r>
              <a:rPr lang="en-GB" dirty="0" smtClean="0"/>
              <a:t>Water Quality</a:t>
            </a:r>
          </a:p>
          <a:p>
            <a:pPr marL="425450" indent="-320675" defTabSz="457200" eaLnBrk="1" hangingPunct="1">
              <a:lnSpc>
                <a:spcPct val="95000"/>
              </a:lnSpc>
              <a:tabLst>
                <a:tab pos="452438" algn="l"/>
                <a:tab pos="911225" algn="l"/>
                <a:tab pos="1368425" algn="l"/>
                <a:tab pos="1825625" algn="l"/>
                <a:tab pos="2281238" algn="l"/>
                <a:tab pos="2740025" algn="l"/>
                <a:tab pos="3197225" algn="l"/>
                <a:tab pos="3654425" algn="l"/>
                <a:tab pos="4110038" algn="l"/>
                <a:tab pos="4568825" algn="l"/>
                <a:tab pos="5026025" algn="l"/>
                <a:tab pos="5483225" algn="l"/>
                <a:tab pos="5938838" algn="l"/>
                <a:tab pos="6397625" algn="l"/>
                <a:tab pos="6854825" algn="l"/>
                <a:tab pos="7310438" algn="l"/>
                <a:tab pos="7767638" algn="l"/>
                <a:tab pos="8226425" algn="l"/>
                <a:tab pos="8683625" algn="l"/>
                <a:tab pos="9139238" algn="l"/>
              </a:tabLst>
            </a:pPr>
            <a:r>
              <a:rPr lang="en-GB" dirty="0" smtClean="0"/>
              <a:t>Noise Pollution</a:t>
            </a:r>
          </a:p>
          <a:p>
            <a:pPr marL="425450" indent="-320675" defTabSz="457200" eaLnBrk="1" hangingPunct="1">
              <a:lnSpc>
                <a:spcPct val="95000"/>
              </a:lnSpc>
              <a:tabLst>
                <a:tab pos="452438" algn="l"/>
                <a:tab pos="911225" algn="l"/>
                <a:tab pos="1368425" algn="l"/>
                <a:tab pos="1825625" algn="l"/>
                <a:tab pos="2281238" algn="l"/>
                <a:tab pos="2740025" algn="l"/>
                <a:tab pos="3197225" algn="l"/>
                <a:tab pos="3654425" algn="l"/>
                <a:tab pos="4110038" algn="l"/>
                <a:tab pos="4568825" algn="l"/>
                <a:tab pos="5026025" algn="l"/>
                <a:tab pos="5483225" algn="l"/>
                <a:tab pos="5938838" algn="l"/>
                <a:tab pos="6397625" algn="l"/>
                <a:tab pos="6854825" algn="l"/>
                <a:tab pos="7310438" algn="l"/>
                <a:tab pos="7767638" algn="l"/>
                <a:tab pos="8226425" algn="l"/>
                <a:tab pos="8683625" algn="l"/>
                <a:tab pos="9139238" algn="l"/>
              </a:tabLst>
            </a:pPr>
            <a:r>
              <a:rPr lang="en-GB" dirty="0" smtClean="0"/>
              <a:t>Erosion</a:t>
            </a:r>
          </a:p>
          <a:p>
            <a:pPr marL="425450" indent="-320675" defTabSz="457200" eaLnBrk="1" hangingPunct="1">
              <a:lnSpc>
                <a:spcPct val="95000"/>
              </a:lnSpc>
              <a:tabLst>
                <a:tab pos="452438" algn="l"/>
                <a:tab pos="911225" algn="l"/>
                <a:tab pos="1368425" algn="l"/>
                <a:tab pos="1825625" algn="l"/>
                <a:tab pos="2281238" algn="l"/>
                <a:tab pos="2740025" algn="l"/>
                <a:tab pos="3197225" algn="l"/>
                <a:tab pos="3654425" algn="l"/>
                <a:tab pos="4110038" algn="l"/>
                <a:tab pos="4568825" algn="l"/>
                <a:tab pos="5026025" algn="l"/>
                <a:tab pos="5483225" algn="l"/>
                <a:tab pos="5938838" algn="l"/>
                <a:tab pos="6397625" algn="l"/>
                <a:tab pos="6854825" algn="l"/>
                <a:tab pos="7310438" algn="l"/>
                <a:tab pos="7767638" algn="l"/>
                <a:tab pos="8226425" algn="l"/>
                <a:tab pos="8683625" algn="l"/>
                <a:tab pos="9139238" algn="l"/>
              </a:tabLst>
            </a:pPr>
            <a:r>
              <a:rPr lang="en-GB" dirty="0" smtClean="0"/>
              <a:t>Water-based Resources (Fisheries)</a:t>
            </a:r>
          </a:p>
          <a:p>
            <a:pPr marL="425450" indent="-320675" defTabSz="457200" eaLnBrk="1" hangingPunct="1">
              <a:lnSpc>
                <a:spcPct val="95000"/>
              </a:lnSpc>
              <a:tabLst>
                <a:tab pos="452438" algn="l"/>
                <a:tab pos="911225" algn="l"/>
                <a:tab pos="1368425" algn="l"/>
                <a:tab pos="1825625" algn="l"/>
                <a:tab pos="2281238" algn="l"/>
                <a:tab pos="2740025" algn="l"/>
                <a:tab pos="3197225" algn="l"/>
                <a:tab pos="3654425" algn="l"/>
                <a:tab pos="4110038" algn="l"/>
                <a:tab pos="4568825" algn="l"/>
                <a:tab pos="5026025" algn="l"/>
                <a:tab pos="5483225" algn="l"/>
                <a:tab pos="5938838" algn="l"/>
                <a:tab pos="6397625" algn="l"/>
                <a:tab pos="6854825" algn="l"/>
                <a:tab pos="7310438" algn="l"/>
                <a:tab pos="7767638" algn="l"/>
                <a:tab pos="8226425" algn="l"/>
                <a:tab pos="8683625" algn="l"/>
                <a:tab pos="9139238" algn="l"/>
              </a:tabLst>
            </a:pPr>
            <a:r>
              <a:rPr lang="en-GB" dirty="0" smtClean="0"/>
              <a:t>Land-based Resources (Plants, Animals &amp; Places)</a:t>
            </a:r>
          </a:p>
          <a:p>
            <a:pPr marL="425450" indent="-320675" defTabSz="457200" eaLnBrk="1" hangingPunct="1">
              <a:lnSpc>
                <a:spcPct val="95000"/>
              </a:lnSpc>
              <a:tabLst>
                <a:tab pos="452438" algn="l"/>
                <a:tab pos="911225" algn="l"/>
                <a:tab pos="1368425" algn="l"/>
                <a:tab pos="1825625" algn="l"/>
                <a:tab pos="2281238" algn="l"/>
                <a:tab pos="2740025" algn="l"/>
                <a:tab pos="3197225" algn="l"/>
                <a:tab pos="3654425" algn="l"/>
                <a:tab pos="4110038" algn="l"/>
                <a:tab pos="4568825" algn="l"/>
                <a:tab pos="5026025" algn="l"/>
                <a:tab pos="5483225" algn="l"/>
                <a:tab pos="5938838" algn="l"/>
                <a:tab pos="6397625" algn="l"/>
                <a:tab pos="6854825" algn="l"/>
                <a:tab pos="7310438" algn="l"/>
                <a:tab pos="7767638" algn="l"/>
                <a:tab pos="8226425" algn="l"/>
                <a:tab pos="8683625" algn="l"/>
                <a:tab pos="9139238" algn="l"/>
              </a:tabLst>
            </a:pPr>
            <a:r>
              <a:rPr lang="en-GB" dirty="0" smtClean="0"/>
              <a:t>“Social Justice” (Economic development ~ Who wins and who looses?)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01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36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Acrobat Document" r:id="rId3" imgW="24685714" imgH="16457143" progId="AcroExch.Document.7">
                  <p:embed/>
                </p:oleObj>
              </mc:Choice>
              <mc:Fallback>
                <p:oleObj name="Acrobat Document" r:id="rId3" imgW="24685714" imgH="16457143" progId="AcroExch.Document.7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name="Acrobat Document" r:id="rId3" imgW="24685714" imgH="16457143" progId="AcroExch.Document.7">
                  <p:embed/>
                </p:oleObj>
              </mc:Choice>
              <mc:Fallback>
                <p:oleObj name="Acrobat Document" r:id="rId3" imgW="24685714" imgH="16457143" progId="AcroExch.Document.7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uthernHalf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441" cy="54866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uthernHalfCro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9365"/>
            <a:ext cx="9144000" cy="60392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406445"/>
              </p:ext>
            </p:extLst>
          </p:nvPr>
        </p:nvGraphicFramePr>
        <p:xfrm>
          <a:off x="44824" y="0"/>
          <a:ext cx="9022976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Acrobat Document" r:id="rId3" imgW="7543732" imgH="5829300" progId="AcroExch.Document.7">
                  <p:embed/>
                </p:oleObj>
              </mc:Choice>
              <mc:Fallback>
                <p:oleObj name="Acrobat Document" r:id="rId3" imgW="7543732" imgH="58293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824" y="0"/>
                        <a:ext cx="9022976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6826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22300" y="638175"/>
            <a:ext cx="8064500" cy="477838"/>
          </a:xfrm>
        </p:spPr>
        <p:txBody>
          <a:bodyPr lIns="0" tIns="0" rIns="0" bIns="0">
            <a:spAutoFit/>
          </a:bodyPr>
          <a:lstStyle/>
          <a:p>
            <a:pPr defTabSz="457200" eaLnBrk="1" hangingPunct="1">
              <a:lnSpc>
                <a:spcPct val="87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600" b="1" dirty="0" smtClean="0"/>
              <a:t>Development and Environmentalism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524000"/>
            <a:ext cx="7799388" cy="4178300"/>
          </a:xfrm>
        </p:spPr>
        <p:txBody>
          <a:bodyPr lIns="0" tIns="0" rIns="0" bIns="0">
            <a:spAutoFit/>
          </a:bodyPr>
          <a:lstStyle/>
          <a:p>
            <a:pPr marL="425450" indent="-320675" defTabSz="457200" eaLnBrk="1" hangingPunct="1">
              <a:lnSpc>
                <a:spcPct val="90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2400" smtClean="0"/>
              <a:t>Multinational Corporations, rather than governments, are affecting national economies around the world</a:t>
            </a:r>
          </a:p>
          <a:p>
            <a:pPr marL="425450" indent="-320675" defTabSz="457200" eaLnBrk="1" hangingPunct="1">
              <a:lnSpc>
                <a:spcPct val="90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2400" smtClean="0"/>
              <a:t>Native people are suspicious of Western environmentalism</a:t>
            </a:r>
          </a:p>
          <a:p>
            <a:pPr marL="857250" lvl="1" defTabSz="457200" eaLnBrk="1" hangingPunct="1">
              <a:lnSpc>
                <a:spcPct val="90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2400" smtClean="0"/>
              <a:t>Core nations destroyed their own environments and now want to restrict development elsewhere</a:t>
            </a:r>
          </a:p>
          <a:p>
            <a:pPr marL="857250" lvl="1" defTabSz="457200" eaLnBrk="1" hangingPunct="1">
              <a:lnSpc>
                <a:spcPct val="90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2400" smtClean="0"/>
              <a:t>Native people need basic services, like electricity and sewer systems</a:t>
            </a:r>
          </a:p>
          <a:p>
            <a:pPr marL="425450" indent="-320675" defTabSz="457200" eaLnBrk="1" hangingPunct="1">
              <a:lnSpc>
                <a:spcPct val="90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2400" smtClean="0"/>
              <a:t>Limited consultation with Native people leads to the “underdifferentiation” of Native views</a:t>
            </a:r>
          </a:p>
          <a:p>
            <a:pPr marL="425450" indent="-320675" defTabSz="457200" eaLnBrk="1" hangingPunct="1">
              <a:lnSpc>
                <a:spcPct val="90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2400" smtClean="0"/>
              <a:t>Development and environmental plans often threaten indigenous people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“Resilience?”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1524000" y="1600200"/>
            <a:ext cx="6477000" cy="4525963"/>
          </a:xfrm>
        </p:spPr>
        <p:txBody>
          <a:bodyPr/>
          <a:lstStyle/>
          <a:p>
            <a:pPr eaLnBrk="1" hangingPunct="1"/>
            <a:r>
              <a:rPr lang="en-US" smtClean="0"/>
              <a:t>Vulnerability – a risk</a:t>
            </a:r>
          </a:p>
          <a:p>
            <a:pPr eaLnBrk="1" hangingPunct="1"/>
            <a:r>
              <a:rPr lang="en-US" smtClean="0"/>
              <a:t>Hazard – a threat</a:t>
            </a:r>
          </a:p>
          <a:p>
            <a:pPr eaLnBrk="1" hangingPunct="1"/>
            <a:r>
              <a:rPr lang="en-US" smtClean="0"/>
              <a:t>Impact – an effect</a:t>
            </a:r>
          </a:p>
          <a:p>
            <a:pPr eaLnBrk="1" hangingPunct="1"/>
            <a:r>
              <a:rPr lang="en-US" smtClean="0"/>
              <a:t>Resilience – response and recovery</a:t>
            </a:r>
          </a:p>
          <a:p>
            <a:pPr eaLnBrk="1" hangingPunct="1"/>
            <a:endParaRPr lang="en-US" smtClean="0"/>
          </a:p>
          <a:p>
            <a:pPr eaLnBrk="1" hangingPunct="1">
              <a:buFont typeface="Arial" charset="0"/>
              <a:buNone/>
            </a:pPr>
            <a:r>
              <a:rPr lang="en-US" smtClean="0"/>
              <a:t>“Cyclicity, variability, predictability”</a:t>
            </a:r>
          </a:p>
          <a:p>
            <a:pPr eaLnBrk="1" hangingPunct="1">
              <a:buFont typeface="Arial" charset="0"/>
              <a:buNone/>
            </a:pPr>
            <a:r>
              <a:rPr lang="en-US" smtClean="0"/>
              <a:t> (Cooper 2012)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“Sustainability?”</a:t>
            </a:r>
            <a:r>
              <a:rPr lang="en-US" dirty="0" smtClean="0"/>
              <a:t>	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600200"/>
            <a:ext cx="76200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Sustainability of what?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 smtClean="0"/>
              <a:t>	- define your terms!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 smtClean="0"/>
              <a:t>	- unit of measurement and </a:t>
            </a:r>
            <a:r>
              <a:rPr lang="en-US" u="sng" dirty="0" smtClean="0"/>
              <a:t>scale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Sustainability for whom?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 smtClean="0"/>
              <a:t>	- Native people?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 smtClean="0"/>
              <a:t>	- Rural people?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 smtClean="0"/>
              <a:t>	- The planet?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Sustainability at what cost?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3"/>
          <p:cNvSpPr>
            <a:spLocks noGrp="1" noChangeArrowheads="1"/>
          </p:cNvSpPr>
          <p:nvPr>
            <p:ph type="title"/>
          </p:nvPr>
        </p:nvSpPr>
        <p:spPr>
          <a:xfrm>
            <a:off x="1219200" y="304800"/>
            <a:ext cx="65532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 smtClean="0"/>
              <a:t>2016 AVCP Tribal Priorities</a:t>
            </a:r>
            <a:br>
              <a:rPr lang="en-US" sz="4000" b="1" dirty="0" smtClean="0"/>
            </a:br>
            <a:r>
              <a:rPr lang="en-US" sz="4000" b="1" dirty="0" smtClean="0"/>
              <a:t>(identified by 56 member tribes)</a:t>
            </a:r>
          </a:p>
        </p:txBody>
      </p:sp>
      <p:sp>
        <p:nvSpPr>
          <p:cNvPr id="1331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676400" y="1981200"/>
            <a:ext cx="7010400" cy="4495800"/>
          </a:xfrm>
          <a:noFill/>
        </p:spPr>
        <p:txBody>
          <a:bodyPr/>
          <a:lstStyle/>
          <a:p>
            <a:pPr eaLnBrk="1" hangingPunct="1"/>
            <a:r>
              <a:rPr lang="en-US" dirty="0" smtClean="0"/>
              <a:t>Public Safety</a:t>
            </a:r>
          </a:p>
          <a:p>
            <a:pPr eaLnBrk="1" hangingPunct="1"/>
            <a:r>
              <a:rPr lang="en-US" dirty="0" smtClean="0"/>
              <a:t>Economic Development</a:t>
            </a:r>
          </a:p>
          <a:p>
            <a:pPr eaLnBrk="1" hangingPunct="1"/>
            <a:r>
              <a:rPr lang="en-US" dirty="0" smtClean="0"/>
              <a:t>“Community Wellness”</a:t>
            </a:r>
          </a:p>
          <a:p>
            <a:pPr eaLnBrk="1" hangingPunct="1">
              <a:buNone/>
            </a:pPr>
            <a:r>
              <a:rPr lang="en-US" dirty="0" smtClean="0"/>
              <a:t>		- Healthy Families</a:t>
            </a:r>
          </a:p>
          <a:p>
            <a:pPr eaLnBrk="1" hangingPunct="1">
              <a:buNone/>
            </a:pPr>
            <a:r>
              <a:rPr lang="en-US" dirty="0" smtClean="0"/>
              <a:t>		- Suicide Prevention</a:t>
            </a:r>
          </a:p>
          <a:p>
            <a:pPr eaLnBrk="1" hangingPunct="1">
              <a:buNone/>
            </a:pPr>
            <a:r>
              <a:rPr lang="en-US" dirty="0" smtClean="0"/>
              <a:t>		- </a:t>
            </a:r>
            <a:r>
              <a:rPr lang="en-US" dirty="0" err="1" smtClean="0"/>
              <a:t>Qasgiq</a:t>
            </a:r>
            <a:r>
              <a:rPr lang="en-US" dirty="0" smtClean="0"/>
              <a:t> Model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057400"/>
            <a:ext cx="8229600" cy="1828800"/>
          </a:xfrm>
        </p:spPr>
        <p:txBody>
          <a:bodyPr anchor="ctr"/>
          <a:lstStyle/>
          <a:p>
            <a:r>
              <a:rPr lang="en-US" altLang="en-US" sz="4000" b="1" dirty="0"/>
              <a:t>“Traditional” Knowledge?</a:t>
            </a:r>
            <a:br>
              <a:rPr lang="en-US" altLang="en-US" sz="4000" b="1" dirty="0"/>
            </a:br>
            <a:r>
              <a:rPr lang="en-US" altLang="en-US" sz="4000" b="1" dirty="0"/>
              <a:t>“Indigenous” Knowledge?</a:t>
            </a:r>
            <a:br>
              <a:rPr lang="en-US" altLang="en-US" sz="4000" b="1" dirty="0"/>
            </a:br>
            <a:r>
              <a:rPr lang="en-US" altLang="en-US" sz="4000" b="1" dirty="0"/>
              <a:t>“Local” Knowledge?</a:t>
            </a:r>
            <a:br>
              <a:rPr lang="en-US" altLang="en-US" sz="4000" b="1" dirty="0"/>
            </a:br>
            <a:r>
              <a:rPr lang="en-US" altLang="en-US" sz="4000" b="1" dirty="0"/>
              <a:t>“IQ” (Inuit </a:t>
            </a:r>
            <a:r>
              <a:rPr lang="en-US" altLang="en-US" sz="4000" b="1" dirty="0" err="1"/>
              <a:t>qaujimajatuqangit</a:t>
            </a:r>
            <a:r>
              <a:rPr lang="en-US" altLang="en-US" sz="4000" b="1" dirty="0"/>
              <a:t>)?</a:t>
            </a:r>
          </a:p>
        </p:txBody>
      </p:sp>
    </p:spTree>
    <p:extLst>
      <p:ext uri="{BB962C8B-B14F-4D97-AF65-F5344CB8AC3E}">
        <p14:creationId xmlns:p14="http://schemas.microsoft.com/office/powerpoint/2010/main" val="225779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74663"/>
            <a:ext cx="8229600" cy="942975"/>
          </a:xfrm>
        </p:spPr>
        <p:txBody>
          <a:bodyPr/>
          <a:lstStyle/>
          <a:p>
            <a:pPr algn="l" eaLnBrk="1" hangingPunct="1"/>
            <a:r>
              <a:rPr lang="en-US" sz="3200" b="1" smtClean="0"/>
              <a:t>Strengths of Traditional Ecological Knowledge: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676400"/>
            <a:ext cx="7696200" cy="4449763"/>
          </a:xfrm>
        </p:spPr>
        <p:txBody>
          <a:bodyPr/>
          <a:lstStyle/>
          <a:p>
            <a:pPr marL="609600" indent="-609600" eaLnBrk="1" hangingPunct="1">
              <a:buClr>
                <a:schemeClr val="tx1"/>
              </a:buClr>
              <a:buFontTx/>
              <a:buAutoNum type="alphaUcPeriod"/>
            </a:pPr>
            <a:r>
              <a:rPr lang="en-US" dirty="0" smtClean="0"/>
              <a:t>Extended time depth</a:t>
            </a:r>
          </a:p>
          <a:p>
            <a:pPr marL="609600" indent="-609600" eaLnBrk="1" hangingPunct="1">
              <a:buClr>
                <a:schemeClr val="tx1"/>
              </a:buClr>
              <a:buFontTx/>
              <a:buAutoNum type="alphaUcPeriod"/>
            </a:pPr>
            <a:r>
              <a:rPr lang="en-US" dirty="0" smtClean="0"/>
              <a:t>Holistic</a:t>
            </a:r>
          </a:p>
          <a:p>
            <a:pPr marL="609600" indent="-609600" eaLnBrk="1" hangingPunct="1">
              <a:buClr>
                <a:schemeClr val="tx1"/>
              </a:buClr>
              <a:buFontTx/>
              <a:buAutoNum type="alphaUcPeriod"/>
            </a:pPr>
            <a:r>
              <a:rPr lang="en-US" dirty="0" smtClean="0"/>
              <a:t>Intimate</a:t>
            </a:r>
          </a:p>
          <a:p>
            <a:pPr marL="609600" indent="-609600" eaLnBrk="1" hangingPunct="1">
              <a:buClr>
                <a:schemeClr val="tx1"/>
              </a:buClr>
              <a:buFontTx/>
              <a:buAutoNum type="alphaUcPeriod"/>
            </a:pPr>
            <a:r>
              <a:rPr lang="en-US" dirty="0" smtClean="0"/>
              <a:t>Participatory</a:t>
            </a:r>
          </a:p>
          <a:p>
            <a:pPr marL="609600" indent="-609600" eaLnBrk="1" hangingPunct="1">
              <a:buClr>
                <a:schemeClr val="tx1"/>
              </a:buClr>
              <a:buFontTx/>
              <a:buAutoNum type="alphaUcPeriod"/>
            </a:pPr>
            <a:r>
              <a:rPr lang="en-US" dirty="0" smtClean="0"/>
              <a:t>Experiential, not </a:t>
            </a:r>
            <a:r>
              <a:rPr lang="en-US" dirty="0" smtClean="0"/>
              <a:t>Generalizable</a:t>
            </a:r>
          </a:p>
          <a:p>
            <a:pPr marL="609600" indent="-609600" eaLnBrk="1" hangingPunct="1">
              <a:buClr>
                <a:schemeClr val="tx1"/>
              </a:buClr>
              <a:buFontTx/>
              <a:buAutoNum type="alphaUcPeriod"/>
            </a:pPr>
            <a:r>
              <a:rPr lang="en-US" dirty="0" smtClean="0"/>
              <a:t>“Memory culture” (elder knowledge and interpretation)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43000"/>
            <a:ext cx="7772400" cy="1981200"/>
          </a:xfrm>
        </p:spPr>
        <p:txBody>
          <a:bodyPr anchor="ctr"/>
          <a:lstStyle/>
          <a:p>
            <a:r>
              <a:rPr lang="en-US" altLang="en-US" sz="4400" dirty="0"/>
              <a:t>Knowledge has Purpose!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76600"/>
            <a:ext cx="6400800" cy="1752600"/>
          </a:xfrm>
        </p:spPr>
        <p:txBody>
          <a:bodyPr/>
          <a:lstStyle/>
          <a:p>
            <a:r>
              <a:rPr lang="en-US" altLang="en-US" sz="3200"/>
              <a:t>“Tacit” Social and Political Motivations:</a:t>
            </a:r>
          </a:p>
        </p:txBody>
      </p:sp>
    </p:spTree>
    <p:extLst>
      <p:ext uri="{BB962C8B-B14F-4D97-AF65-F5344CB8AC3E}">
        <p14:creationId xmlns:p14="http://schemas.microsoft.com/office/powerpoint/2010/main" val="420006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706</TotalTime>
  <Words>434</Words>
  <Application>Microsoft Office PowerPoint</Application>
  <PresentationFormat>On-screen Show (4:3)</PresentationFormat>
  <Paragraphs>86</Paragraphs>
  <Slides>26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Office Theme</vt:lpstr>
      <vt:lpstr>Acrobat Document</vt:lpstr>
      <vt:lpstr>Adobe Acrobat Document</vt:lpstr>
      <vt:lpstr>Indigenous Knowledge and Collaboration in the Yukon-Kuskokwim Delta Region, Alaska</vt:lpstr>
      <vt:lpstr>Categories of Concern -  Where Do We Want to be in 50 years?</vt:lpstr>
      <vt:lpstr>Development and Environmentalism</vt:lpstr>
      <vt:lpstr>“Resilience?”</vt:lpstr>
      <vt:lpstr>“Sustainability?” </vt:lpstr>
      <vt:lpstr>2016 AVCP Tribal Priorities (identified by 56 member tribes)</vt:lpstr>
      <vt:lpstr>“Traditional” Knowledge? “Indigenous” Knowledge? “Local” Knowledge? “IQ” (Inuit qaujimajatuqangit)?</vt:lpstr>
      <vt:lpstr>Strengths of Traditional Ecological Knowledge:</vt:lpstr>
      <vt:lpstr>Knowledge has Purpose!</vt:lpstr>
      <vt:lpstr>1.  Local consumers of historical, social and philosophical knowledge </vt:lpstr>
      <vt:lpstr>2.  Contrast to/Opposition to Western scientific worldview</vt:lpstr>
      <vt:lpstr>3.  Complement Western scientific worldview</vt:lpstr>
      <vt:lpstr>Helping, Sharing &amp; Giving!  Values-based decisions vs. Rules-based decisions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sstreet</dc:creator>
  <cp:lastModifiedBy>Steve Street</cp:lastModifiedBy>
  <cp:revision>58</cp:revision>
  <dcterms:created xsi:type="dcterms:W3CDTF">2013-05-20T17:31:59Z</dcterms:created>
  <dcterms:modified xsi:type="dcterms:W3CDTF">2017-11-26T01:41:24Z</dcterms:modified>
</cp:coreProperties>
</file>