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4" r:id="rId2"/>
    <p:sldMasterId id="2147483662" r:id="rId3"/>
    <p:sldMasterId id="2147483686" r:id="rId4"/>
    <p:sldMasterId id="2147483701" r:id="rId5"/>
  </p:sldMasterIdLst>
  <p:notesMasterIdLst>
    <p:notesMasterId r:id="rId20"/>
  </p:notesMasterIdLst>
  <p:handoutMasterIdLst>
    <p:handoutMasterId r:id="rId21"/>
  </p:handoutMasterIdLst>
  <p:sldIdLst>
    <p:sldId id="813" r:id="rId6"/>
    <p:sldId id="818" r:id="rId7"/>
    <p:sldId id="821" r:id="rId8"/>
    <p:sldId id="825" r:id="rId9"/>
    <p:sldId id="817" r:id="rId10"/>
    <p:sldId id="815" r:id="rId11"/>
    <p:sldId id="816" r:id="rId12"/>
    <p:sldId id="824" r:id="rId13"/>
    <p:sldId id="820" r:id="rId14"/>
    <p:sldId id="823" r:id="rId15"/>
    <p:sldId id="822" r:id="rId16"/>
    <p:sldId id="826" r:id="rId17"/>
    <p:sldId id="814" r:id="rId18"/>
    <p:sldId id="801" r:id="rId19"/>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lazek, Matthew" initials="BM" lastIdx="9" clrIdx="0"/>
  <p:cmAuthor id="1" name="Lauren C. Boldrick" initials="LCB" lastIdx="102" clrIdx="1"/>
  <p:cmAuthor id="2" name="Swears, Bill" initials="WBS" lastIdx="5" clrIdx="2"/>
  <p:cmAuthor id="3" name="Warren, Sharon E" initials="BOEM/SEW" lastIdx="6" clrIdx="3"/>
  <p:cmAuthor id="4" name="Campbell, Chris" initials="CC" lastIdx="2" clrIdx="4"/>
  <p:cmAuthor id="5" name="Thurston, Dennis" initials="TD"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0000"/>
    <a:srgbClr val="000066"/>
    <a:srgbClr val="B9FFB9"/>
    <a:srgbClr val="00CC66"/>
    <a:srgbClr val="CC99FF"/>
    <a:srgbClr val="6600CC"/>
    <a:srgbClr val="B9E8FF"/>
    <a:srgbClr val="663300"/>
    <a:srgbClr val="008E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88" autoAdjust="0"/>
    <p:restoredTop sz="92213" autoAdjust="0"/>
  </p:normalViewPr>
  <p:slideViewPr>
    <p:cSldViewPr>
      <p:cViewPr varScale="1">
        <p:scale>
          <a:sx n="117" d="100"/>
          <a:sy n="117" d="100"/>
        </p:scale>
        <p:origin x="-1470" y="-90"/>
      </p:cViewPr>
      <p:guideLst>
        <p:guide orient="horz" pos="2160"/>
        <p:guide pos="2880"/>
      </p:guideLst>
    </p:cSldViewPr>
  </p:slideViewPr>
  <p:notesTextViewPr>
    <p:cViewPr>
      <p:scale>
        <a:sx n="1" d="1"/>
        <a:sy n="1" d="1"/>
      </p:scale>
      <p:origin x="0" y="0"/>
    </p:cViewPr>
  </p:notesTextViewPr>
  <p:sorterViewPr>
    <p:cViewPr>
      <p:scale>
        <a:sx n="130" d="100"/>
        <a:sy n="130" d="100"/>
      </p:scale>
      <p:origin x="0" y="-3331"/>
    </p:cViewPr>
  </p:sorterViewPr>
  <p:notesViewPr>
    <p:cSldViewPr>
      <p:cViewPr varScale="1">
        <p:scale>
          <a:sx n="65" d="100"/>
          <a:sy n="65" d="100"/>
        </p:scale>
        <p:origin x="-3125" y="-91"/>
      </p:cViewPr>
      <p:guideLst>
        <p:guide orient="horz" pos="2909"/>
        <p:guide pos="219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595" cy="461489"/>
          </a:xfrm>
          <a:prstGeom prst="rect">
            <a:avLst/>
          </a:prstGeom>
        </p:spPr>
        <p:txBody>
          <a:bodyPr vert="horz" lIns="90564" tIns="45283" rIns="90564" bIns="45283" rtlCol="0"/>
          <a:lstStyle>
            <a:lvl1pPr algn="l">
              <a:defRPr sz="1200"/>
            </a:lvl1pPr>
          </a:lstStyle>
          <a:p>
            <a:endParaRPr lang="en-US" dirty="0"/>
          </a:p>
        </p:txBody>
      </p:sp>
      <p:sp>
        <p:nvSpPr>
          <p:cNvPr id="3" name="Date Placeholder 2"/>
          <p:cNvSpPr>
            <a:spLocks noGrp="1"/>
          </p:cNvSpPr>
          <p:nvPr>
            <p:ph type="dt" sz="quarter" idx="1"/>
          </p:nvPr>
        </p:nvSpPr>
        <p:spPr>
          <a:xfrm>
            <a:off x="3936910" y="0"/>
            <a:ext cx="3011595" cy="461489"/>
          </a:xfrm>
          <a:prstGeom prst="rect">
            <a:avLst/>
          </a:prstGeom>
        </p:spPr>
        <p:txBody>
          <a:bodyPr vert="horz" lIns="90564" tIns="45283" rIns="90564" bIns="45283" rtlCol="0"/>
          <a:lstStyle>
            <a:lvl1pPr algn="r">
              <a:defRPr sz="1200"/>
            </a:lvl1pPr>
          </a:lstStyle>
          <a:p>
            <a:fld id="{4A464BB3-54CD-4B88-B702-763EE86B94AA}" type="datetimeFigureOut">
              <a:rPr lang="en-US" smtClean="0"/>
              <a:t>11/24/2017</a:t>
            </a:fld>
            <a:endParaRPr lang="en-US" dirty="0"/>
          </a:p>
        </p:txBody>
      </p:sp>
      <p:sp>
        <p:nvSpPr>
          <p:cNvPr id="4" name="Footer Placeholder 3"/>
          <p:cNvSpPr>
            <a:spLocks noGrp="1"/>
          </p:cNvSpPr>
          <p:nvPr>
            <p:ph type="ftr" sz="quarter" idx="2"/>
          </p:nvPr>
        </p:nvSpPr>
        <p:spPr>
          <a:xfrm>
            <a:off x="1" y="8773012"/>
            <a:ext cx="3011595" cy="461489"/>
          </a:xfrm>
          <a:prstGeom prst="rect">
            <a:avLst/>
          </a:prstGeom>
        </p:spPr>
        <p:txBody>
          <a:bodyPr vert="horz" lIns="90564" tIns="45283" rIns="90564" bIns="4528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910" y="8773012"/>
            <a:ext cx="3011595" cy="461489"/>
          </a:xfrm>
          <a:prstGeom prst="rect">
            <a:avLst/>
          </a:prstGeom>
        </p:spPr>
        <p:txBody>
          <a:bodyPr vert="horz" lIns="90564" tIns="45283" rIns="90564" bIns="45283" rtlCol="0" anchor="b"/>
          <a:lstStyle>
            <a:lvl1pPr algn="r">
              <a:defRPr sz="1200"/>
            </a:lvl1pPr>
          </a:lstStyle>
          <a:p>
            <a:fld id="{AC5A09E4-5325-4103-B386-0DBE5D35234A}" type="slidenum">
              <a:rPr lang="en-US" smtClean="0"/>
              <a:t>‹#›</a:t>
            </a:fld>
            <a:endParaRPr lang="en-US" dirty="0"/>
          </a:p>
        </p:txBody>
      </p:sp>
    </p:spTree>
    <p:extLst>
      <p:ext uri="{BB962C8B-B14F-4D97-AF65-F5344CB8AC3E}">
        <p14:creationId xmlns:p14="http://schemas.microsoft.com/office/powerpoint/2010/main" val="3640544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11699" cy="461804"/>
          </a:xfrm>
          <a:prstGeom prst="rect">
            <a:avLst/>
          </a:prstGeom>
        </p:spPr>
        <p:txBody>
          <a:bodyPr vert="horz" lIns="92410" tIns="46205" rIns="92410" bIns="46205" rtlCol="0"/>
          <a:lstStyle>
            <a:lvl1pPr algn="l">
              <a:defRPr sz="1200"/>
            </a:lvl1pPr>
          </a:lstStyle>
          <a:p>
            <a:endParaRPr lang="en-US" dirty="0"/>
          </a:p>
        </p:txBody>
      </p:sp>
      <p:sp>
        <p:nvSpPr>
          <p:cNvPr id="3" name="Date Placeholder 2"/>
          <p:cNvSpPr>
            <a:spLocks noGrp="1"/>
          </p:cNvSpPr>
          <p:nvPr>
            <p:ph type="dt" idx="1"/>
          </p:nvPr>
        </p:nvSpPr>
        <p:spPr>
          <a:xfrm>
            <a:off x="3936769" y="2"/>
            <a:ext cx="3011699" cy="461804"/>
          </a:xfrm>
          <a:prstGeom prst="rect">
            <a:avLst/>
          </a:prstGeom>
        </p:spPr>
        <p:txBody>
          <a:bodyPr vert="horz" lIns="92410" tIns="46205" rIns="92410" bIns="46205" rtlCol="0"/>
          <a:lstStyle>
            <a:lvl1pPr algn="r">
              <a:defRPr sz="1200"/>
            </a:lvl1pPr>
          </a:lstStyle>
          <a:p>
            <a:fld id="{EB891C4D-1A08-4418-8321-78531167E825}" type="datetimeFigureOut">
              <a:rPr lang="en-US" smtClean="0"/>
              <a:t>11/24/2017</a:t>
            </a:fld>
            <a:endParaRPr lang="en-US" dirty="0"/>
          </a:p>
        </p:txBody>
      </p:sp>
      <p:sp>
        <p:nvSpPr>
          <p:cNvPr id="4" name="Slide Image Placeholder 3"/>
          <p:cNvSpPr>
            <a:spLocks noGrp="1" noRot="1" noChangeAspect="1"/>
          </p:cNvSpPr>
          <p:nvPr>
            <p:ph type="sldImg" idx="2"/>
          </p:nvPr>
        </p:nvSpPr>
        <p:spPr>
          <a:xfrm>
            <a:off x="1165225" y="693738"/>
            <a:ext cx="4619625" cy="3463925"/>
          </a:xfrm>
          <a:prstGeom prst="rect">
            <a:avLst/>
          </a:prstGeom>
          <a:noFill/>
          <a:ln w="12700">
            <a:solidFill>
              <a:prstClr val="black"/>
            </a:solidFill>
          </a:ln>
        </p:spPr>
        <p:txBody>
          <a:bodyPr vert="horz" lIns="92410" tIns="46205" rIns="92410" bIns="46205" rtlCol="0" anchor="ctr"/>
          <a:lstStyle/>
          <a:p>
            <a:endParaRPr lang="en-US" dirty="0"/>
          </a:p>
        </p:txBody>
      </p:sp>
      <p:sp>
        <p:nvSpPr>
          <p:cNvPr id="5" name="Notes Placeholder 4"/>
          <p:cNvSpPr>
            <a:spLocks noGrp="1"/>
          </p:cNvSpPr>
          <p:nvPr>
            <p:ph type="body" sz="quarter" idx="3"/>
          </p:nvPr>
        </p:nvSpPr>
        <p:spPr>
          <a:xfrm>
            <a:off x="695008" y="4387138"/>
            <a:ext cx="5560060" cy="4156234"/>
          </a:xfrm>
          <a:prstGeom prst="rect">
            <a:avLst/>
          </a:prstGeom>
        </p:spPr>
        <p:txBody>
          <a:bodyPr vert="horz" lIns="92410" tIns="46205" rIns="92410" bIns="4620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772671"/>
            <a:ext cx="3011699" cy="461804"/>
          </a:xfrm>
          <a:prstGeom prst="rect">
            <a:avLst/>
          </a:prstGeom>
        </p:spPr>
        <p:txBody>
          <a:bodyPr vert="horz" lIns="92410" tIns="46205" rIns="92410" bIns="4620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9" y="8772671"/>
            <a:ext cx="3011699" cy="461804"/>
          </a:xfrm>
          <a:prstGeom prst="rect">
            <a:avLst/>
          </a:prstGeom>
        </p:spPr>
        <p:txBody>
          <a:bodyPr vert="horz" lIns="92410" tIns="46205" rIns="92410" bIns="46205" rtlCol="0" anchor="b"/>
          <a:lstStyle>
            <a:lvl1pPr algn="r">
              <a:defRPr sz="1200"/>
            </a:lvl1pPr>
          </a:lstStyle>
          <a:p>
            <a:fld id="{55063387-E095-464F-970F-87C8E272C6F1}" type="slidenum">
              <a:rPr lang="en-US" smtClean="0"/>
              <a:t>‹#›</a:t>
            </a:fld>
            <a:endParaRPr lang="en-US" dirty="0"/>
          </a:p>
        </p:txBody>
      </p:sp>
    </p:spTree>
    <p:extLst>
      <p:ext uri="{BB962C8B-B14F-4D97-AF65-F5344CB8AC3E}">
        <p14:creationId xmlns:p14="http://schemas.microsoft.com/office/powerpoint/2010/main" val="2201367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063387-E095-464F-970F-87C8E272C6F1}" type="slidenum">
              <a:rPr lang="en-US" smtClean="0"/>
              <a:t>1</a:t>
            </a:fld>
            <a:endParaRPr lang="en-US" dirty="0"/>
          </a:p>
        </p:txBody>
      </p:sp>
    </p:spTree>
    <p:extLst>
      <p:ext uri="{BB962C8B-B14F-4D97-AF65-F5344CB8AC3E}">
        <p14:creationId xmlns:p14="http://schemas.microsoft.com/office/powerpoint/2010/main" val="2245893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063387-E095-464F-970F-87C8E272C6F1}" type="slidenum">
              <a:rPr lang="en-US" smtClean="0"/>
              <a:t>10</a:t>
            </a:fld>
            <a:endParaRPr lang="en-US" dirty="0"/>
          </a:p>
        </p:txBody>
      </p:sp>
    </p:spTree>
    <p:extLst>
      <p:ext uri="{BB962C8B-B14F-4D97-AF65-F5344CB8AC3E}">
        <p14:creationId xmlns:p14="http://schemas.microsoft.com/office/powerpoint/2010/main" val="918497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640">
              <a:defRPr/>
            </a:pPr>
            <a:r>
              <a:rPr lang="en-US" dirty="0"/>
              <a:t>For years our engagement with the tribe was more focused on ethnographic methods.  </a:t>
            </a:r>
          </a:p>
          <a:p>
            <a:pPr defTabSz="905640">
              <a:defRPr/>
            </a:pPr>
            <a:endParaRPr lang="en-US" dirty="0"/>
          </a:p>
          <a:p>
            <a:pPr defTabSz="905640">
              <a:defRPr/>
            </a:pPr>
            <a:r>
              <a:rPr lang="en-US" dirty="0"/>
              <a:t>While this is important and useful, BOEM has gone beyond this to not only include ethnography but also explore and appreciate their epistemology in order to </a:t>
            </a:r>
            <a:r>
              <a:rPr lang="en-US" u="sng" dirty="0"/>
              <a:t>work together as partners</a:t>
            </a:r>
            <a:r>
              <a:rPr lang="en-US" dirty="0"/>
              <a:t>.</a:t>
            </a:r>
          </a:p>
          <a:p>
            <a:endParaRPr lang="en-US" dirty="0"/>
          </a:p>
        </p:txBody>
      </p:sp>
      <p:sp>
        <p:nvSpPr>
          <p:cNvPr id="4" name="Slide Number Placeholder 3"/>
          <p:cNvSpPr>
            <a:spLocks noGrp="1"/>
          </p:cNvSpPr>
          <p:nvPr>
            <p:ph type="sldNum" sz="quarter" idx="10"/>
          </p:nvPr>
        </p:nvSpPr>
        <p:spPr/>
        <p:txBody>
          <a:bodyPr/>
          <a:lstStyle/>
          <a:p>
            <a:fld id="{55063387-E095-464F-970F-87C8E272C6F1}" type="slidenum">
              <a:rPr lang="en-US" smtClean="0"/>
              <a:t>11</a:t>
            </a:fld>
            <a:endParaRPr lang="en-US" dirty="0"/>
          </a:p>
        </p:txBody>
      </p:sp>
    </p:spTree>
    <p:extLst>
      <p:ext uri="{BB962C8B-B14F-4D97-AF65-F5344CB8AC3E}">
        <p14:creationId xmlns:p14="http://schemas.microsoft.com/office/powerpoint/2010/main" val="2010392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63387-E095-464F-970F-87C8E272C6F1}" type="slidenum">
              <a:rPr lang="en-US" smtClean="0"/>
              <a:t>12</a:t>
            </a:fld>
            <a:endParaRPr lang="en-US" dirty="0"/>
          </a:p>
        </p:txBody>
      </p:sp>
    </p:spTree>
    <p:extLst>
      <p:ext uri="{BB962C8B-B14F-4D97-AF65-F5344CB8AC3E}">
        <p14:creationId xmlns:p14="http://schemas.microsoft.com/office/powerpoint/2010/main" val="2675013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63387-E095-464F-970F-87C8E272C6F1}" type="slidenum">
              <a:rPr lang="en-US" smtClean="0"/>
              <a:t>13</a:t>
            </a:fld>
            <a:endParaRPr lang="en-US" dirty="0"/>
          </a:p>
        </p:txBody>
      </p:sp>
    </p:spTree>
    <p:extLst>
      <p:ext uri="{BB962C8B-B14F-4D97-AF65-F5344CB8AC3E}">
        <p14:creationId xmlns:p14="http://schemas.microsoft.com/office/powerpoint/2010/main" val="1353812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3738"/>
            <a:ext cx="4619625" cy="3463925"/>
          </a:xfrm>
        </p:spPr>
      </p:sp>
      <p:sp>
        <p:nvSpPr>
          <p:cNvPr id="3" name="Notes Placeholder 2"/>
          <p:cNvSpPr>
            <a:spLocks noGrp="1"/>
          </p:cNvSpPr>
          <p:nvPr>
            <p:ph type="body" idx="1"/>
          </p:nvPr>
        </p:nvSpPr>
        <p:spPr/>
        <p:txBody>
          <a:bodyPr/>
          <a:lstStyle/>
          <a:p>
            <a:endParaRPr lang="en-US" dirty="0"/>
          </a:p>
          <a:p>
            <a:r>
              <a:rPr lang="en-US" b="1" u="sng" dirty="0">
                <a:effectLst>
                  <a:outerShdw blurRad="38100" dist="38100" dir="2700000" algn="tl">
                    <a:srgbClr val="000000">
                      <a:alpha val="43137"/>
                    </a:srgbClr>
                  </a:outerShdw>
                </a:effectLst>
              </a:rPr>
              <a:t>THANK YOU</a:t>
            </a:r>
            <a:r>
              <a:rPr lang="en-US" b="1" dirty="0">
                <a:effectLst>
                  <a:outerShdw blurRad="38100" dist="38100" dir="2700000" algn="tl">
                    <a:srgbClr val="000000">
                      <a:alpha val="43137"/>
                    </a:srgbClr>
                  </a:outerShdw>
                </a:effectLst>
              </a:rPr>
              <a:t>.</a:t>
            </a:r>
          </a:p>
          <a:p>
            <a:endParaRPr lang="en-US" dirty="0"/>
          </a:p>
          <a:p>
            <a:r>
              <a:rPr lang="en-US" b="1" dirty="0">
                <a:effectLst>
                  <a:outerShdw blurRad="38100" dist="38100" dir="2700000" algn="tl">
                    <a:srgbClr val="000000">
                      <a:alpha val="43137"/>
                    </a:srgbClr>
                  </a:outerShdw>
                </a:effectLst>
              </a:rPr>
              <a:t>QUESTIONS. . . </a:t>
            </a:r>
          </a:p>
        </p:txBody>
      </p:sp>
      <p:sp>
        <p:nvSpPr>
          <p:cNvPr id="4" name="Slide Number Placeholder 3"/>
          <p:cNvSpPr>
            <a:spLocks noGrp="1"/>
          </p:cNvSpPr>
          <p:nvPr>
            <p:ph type="sldNum" sz="quarter" idx="10"/>
          </p:nvPr>
        </p:nvSpPr>
        <p:spPr/>
        <p:txBody>
          <a:bodyPr/>
          <a:lstStyle/>
          <a:p>
            <a:fld id="{55063387-E095-464F-970F-87C8E272C6F1}" type="slidenum">
              <a:rPr lang="en-US" smtClean="0"/>
              <a:t>14</a:t>
            </a:fld>
            <a:endParaRPr lang="en-US" dirty="0"/>
          </a:p>
        </p:txBody>
      </p:sp>
    </p:spTree>
    <p:extLst>
      <p:ext uri="{BB962C8B-B14F-4D97-AF65-F5344CB8AC3E}">
        <p14:creationId xmlns:p14="http://schemas.microsoft.com/office/powerpoint/2010/main" val="3205631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 Environmental Policy Act of 1969 requires an environmental review process for major actions that are proposed, approved, regulated, or funded by federal agencies. In the United States an EIA is called an Environmental Impact Statement (EIS). </a:t>
            </a:r>
          </a:p>
          <a:p>
            <a:r>
              <a:rPr lang="en-US" dirty="0"/>
              <a:t> </a:t>
            </a:r>
          </a:p>
          <a:p>
            <a:r>
              <a:rPr lang="en-US" dirty="0"/>
              <a:t>- For Federal offshore oil and gas, the Bureau of Ocean Energy Management initiates an EIS early in the process at several stages beginning with the planning for proposed Five-Year Oil and Gas Leasing programs (Programmatic EIS), proposed lease sales (Sale Area EIS), and requests from industry to approve oil and gas plans or permits (Project EIS). </a:t>
            </a:r>
          </a:p>
          <a:p>
            <a:endParaRPr lang="en-US" dirty="0"/>
          </a:p>
          <a:p>
            <a:r>
              <a:rPr lang="en-US" dirty="0"/>
              <a:t>- These three phases are roughly equivalent to a Strategic EIA, Regional EIA, and a Project EIA. The Government assumes full responsibility for funding and development of the EIS.</a:t>
            </a:r>
          </a:p>
          <a:p>
            <a:endParaRPr lang="en-US" dirty="0"/>
          </a:p>
        </p:txBody>
      </p:sp>
      <p:sp>
        <p:nvSpPr>
          <p:cNvPr id="4" name="Slide Number Placeholder 3"/>
          <p:cNvSpPr>
            <a:spLocks noGrp="1"/>
          </p:cNvSpPr>
          <p:nvPr>
            <p:ph type="sldNum" sz="quarter" idx="10"/>
          </p:nvPr>
        </p:nvSpPr>
        <p:spPr/>
        <p:txBody>
          <a:bodyPr/>
          <a:lstStyle/>
          <a:p>
            <a:fld id="{55063387-E095-464F-970F-87C8E272C6F1}" type="slidenum">
              <a:rPr lang="en-US" smtClean="0"/>
              <a:t>2</a:t>
            </a:fld>
            <a:endParaRPr lang="en-US" dirty="0"/>
          </a:p>
        </p:txBody>
      </p:sp>
    </p:spTree>
    <p:extLst>
      <p:ext uri="{BB962C8B-B14F-4D97-AF65-F5344CB8AC3E}">
        <p14:creationId xmlns:p14="http://schemas.microsoft.com/office/powerpoint/2010/main" val="2490589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063387-E095-464F-970F-87C8E272C6F1}" type="slidenum">
              <a:rPr lang="en-US" smtClean="0"/>
              <a:t>3</a:t>
            </a:fld>
            <a:endParaRPr lang="en-US" dirty="0"/>
          </a:p>
        </p:txBody>
      </p:sp>
    </p:spTree>
    <p:extLst>
      <p:ext uri="{BB962C8B-B14F-4D97-AF65-F5344CB8AC3E}">
        <p14:creationId xmlns:p14="http://schemas.microsoft.com/office/powerpoint/2010/main" val="1690293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3738"/>
            <a:ext cx="4619625" cy="3463925"/>
          </a:xfrm>
        </p:spPr>
      </p:sp>
      <p:sp>
        <p:nvSpPr>
          <p:cNvPr id="3" name="Notes Placeholder 2"/>
          <p:cNvSpPr>
            <a:spLocks noGrp="1"/>
          </p:cNvSpPr>
          <p:nvPr>
            <p:ph type="body" idx="1"/>
          </p:nvPr>
        </p:nvSpPr>
        <p:spPr>
          <a:xfrm>
            <a:off x="725557" y="4387143"/>
            <a:ext cx="5560060" cy="4156234"/>
          </a:xfrm>
        </p:spPr>
        <p:txBody>
          <a:bodyPr/>
          <a:lstStyle/>
          <a:p>
            <a:pPr defTabSz="908446">
              <a:defRPr/>
            </a:pPr>
            <a:endParaRPr lang="en-US" sz="1000" b="1" dirty="0"/>
          </a:p>
        </p:txBody>
      </p:sp>
      <p:sp>
        <p:nvSpPr>
          <p:cNvPr id="4" name="Slide Number Placeholder 3"/>
          <p:cNvSpPr>
            <a:spLocks noGrp="1"/>
          </p:cNvSpPr>
          <p:nvPr>
            <p:ph type="sldNum" sz="quarter" idx="10"/>
          </p:nvPr>
        </p:nvSpPr>
        <p:spPr/>
        <p:txBody>
          <a:bodyPr/>
          <a:lstStyle/>
          <a:p>
            <a:fld id="{1AE579E0-8D22-4451-9534-2B90187E3277}" type="slidenum">
              <a:rPr lang="en-US" smtClean="0"/>
              <a:t>4</a:t>
            </a:fld>
            <a:endParaRPr lang="en-US" dirty="0"/>
          </a:p>
        </p:txBody>
      </p:sp>
    </p:spTree>
    <p:extLst>
      <p:ext uri="{BB962C8B-B14F-4D97-AF65-F5344CB8AC3E}">
        <p14:creationId xmlns:p14="http://schemas.microsoft.com/office/powerpoint/2010/main" val="3960242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063387-E095-464F-970F-87C8E272C6F1}" type="slidenum">
              <a:rPr lang="en-US" smtClean="0"/>
              <a:t>5</a:t>
            </a:fld>
            <a:endParaRPr lang="en-US" dirty="0"/>
          </a:p>
        </p:txBody>
      </p:sp>
    </p:spTree>
    <p:extLst>
      <p:ext uri="{BB962C8B-B14F-4D97-AF65-F5344CB8AC3E}">
        <p14:creationId xmlns:p14="http://schemas.microsoft.com/office/powerpoint/2010/main" val="3724728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63387-E095-464F-970F-87C8E272C6F1}" type="slidenum">
              <a:rPr lang="en-US" smtClean="0"/>
              <a:t>6</a:t>
            </a:fld>
            <a:endParaRPr lang="en-US" dirty="0"/>
          </a:p>
        </p:txBody>
      </p:sp>
    </p:spTree>
    <p:extLst>
      <p:ext uri="{BB962C8B-B14F-4D97-AF65-F5344CB8AC3E}">
        <p14:creationId xmlns:p14="http://schemas.microsoft.com/office/powerpoint/2010/main" val="3556256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Establish and develop relationships with Tribes, communities, and village &amp; regional corporations that want to have relationships. </a:t>
            </a:r>
          </a:p>
          <a:p>
            <a:endParaRPr lang="en-US" b="1" dirty="0"/>
          </a:p>
          <a:p>
            <a:r>
              <a:rPr lang="en-US" dirty="0"/>
              <a:t>- Provide range of routine information – not just time critical or sensitive materials – but a regular flow dependent upon each situation (no two are alike)</a:t>
            </a:r>
          </a:p>
          <a:p>
            <a:endParaRPr lang="en-US" b="1" dirty="0"/>
          </a:p>
          <a:p>
            <a:r>
              <a:rPr lang="en-US" b="1" dirty="0"/>
              <a:t>Public Notifications  and Community Awareness Efforts</a:t>
            </a:r>
            <a:endParaRPr lang="en-US" dirty="0"/>
          </a:p>
          <a:p>
            <a:r>
              <a:rPr lang="en-US" b="1" dirty="0"/>
              <a:t>Purpose:</a:t>
            </a:r>
            <a:r>
              <a:rPr lang="en-US" dirty="0"/>
              <a:t> Inform communities, including tribal and community leaders, and stakeholders about public hearings </a:t>
            </a:r>
          </a:p>
          <a:p>
            <a:endParaRPr lang="en-US" dirty="0"/>
          </a:p>
        </p:txBody>
      </p:sp>
      <p:sp>
        <p:nvSpPr>
          <p:cNvPr id="4" name="Slide Number Placeholder 3"/>
          <p:cNvSpPr>
            <a:spLocks noGrp="1"/>
          </p:cNvSpPr>
          <p:nvPr>
            <p:ph type="sldNum" sz="quarter" idx="10"/>
          </p:nvPr>
        </p:nvSpPr>
        <p:spPr/>
        <p:txBody>
          <a:bodyPr/>
          <a:lstStyle/>
          <a:p>
            <a:fld id="{55063387-E095-464F-970F-87C8E272C6F1}" type="slidenum">
              <a:rPr lang="en-US" smtClean="0"/>
              <a:t>7</a:t>
            </a:fld>
            <a:endParaRPr lang="en-US" dirty="0"/>
          </a:p>
        </p:txBody>
      </p:sp>
    </p:spTree>
    <p:extLst>
      <p:ext uri="{BB962C8B-B14F-4D97-AF65-F5344CB8AC3E}">
        <p14:creationId xmlns:p14="http://schemas.microsoft.com/office/powerpoint/2010/main" val="2270369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outerShdw blurRad="38100" dist="38100" dir="2700000" algn="tl">
                    <a:srgbClr val="000000">
                      <a:alpha val="43137"/>
                    </a:srgbClr>
                  </a:outerShdw>
                </a:effectLst>
              </a:rPr>
              <a:t>TCL assures internal collaboration that benefits the tribes, communities and ANCSA corporations through effective use of: </a:t>
            </a:r>
          </a:p>
          <a:p>
            <a:endParaRPr lang="en-US" b="1" dirty="0">
              <a:effectLst>
                <a:outerShdw blurRad="38100" dist="38100" dir="2700000" algn="tl">
                  <a:srgbClr val="000000">
                    <a:alpha val="43137"/>
                  </a:srgbClr>
                </a:outerShdw>
              </a:effectLst>
            </a:endParaRPr>
          </a:p>
          <a:p>
            <a:r>
              <a:rPr lang="en-US" b="1" dirty="0"/>
              <a:t>- Public Notice(s) in the Federal Register Reading Room</a:t>
            </a:r>
            <a:r>
              <a:rPr lang="en-US" dirty="0"/>
              <a:t> – such as with Draft EIS Notice of Availability postings</a:t>
            </a:r>
          </a:p>
          <a:p>
            <a:pPr lvl="0"/>
            <a:r>
              <a:rPr lang="en-US" b="1" dirty="0"/>
              <a:t>- Social Media Posts – </a:t>
            </a:r>
            <a:r>
              <a:rPr lang="en-US" dirty="0"/>
              <a:t>Community Advisories </a:t>
            </a:r>
          </a:p>
          <a:p>
            <a:r>
              <a:rPr lang="en-US" b="1" dirty="0"/>
              <a:t>- Prints Ads – </a:t>
            </a:r>
            <a:r>
              <a:rPr lang="en-US" dirty="0"/>
              <a:t>ads placed in dailies and weeklies, between two and three weeks prior to the public hearings to include, for example: Alaska Dispatch News, Peninsula Clarion Newspaper, Arctic Sounder, etc.,   </a:t>
            </a:r>
            <a:r>
              <a:rPr lang="en-US" b="1" dirty="0"/>
              <a:t>                                                                                                                                          </a:t>
            </a:r>
            <a:endParaRPr lang="en-US" dirty="0"/>
          </a:p>
          <a:p>
            <a:pPr defTabSz="905640">
              <a:defRPr/>
            </a:pPr>
            <a:r>
              <a:rPr lang="en-US" b="1" dirty="0"/>
              <a:t>- Fliers – </a:t>
            </a:r>
            <a:r>
              <a:rPr lang="en-US" dirty="0"/>
              <a:t>created from print ads and used as hand bills (reminders) to selected groups, individuals prior to public meetings </a:t>
            </a:r>
          </a:p>
          <a:p>
            <a:pPr defTabSz="905640">
              <a:defRPr/>
            </a:pPr>
            <a:r>
              <a:rPr lang="en-US" b="1" dirty="0"/>
              <a:t>- Press Releases – </a:t>
            </a:r>
            <a:r>
              <a:rPr lang="en-US" dirty="0"/>
              <a:t>Distributed widely to tribal and community groups,  newspapers, radio/television stations, BOEM website, social media, online,.  </a:t>
            </a:r>
          </a:p>
          <a:p>
            <a:r>
              <a:rPr lang="en-US" b="1" dirty="0"/>
              <a:t>- Broadcast Outreach includes – </a:t>
            </a:r>
            <a:r>
              <a:rPr lang="en-US" dirty="0"/>
              <a:t>Media Advisories, Radio Public Service Ads, Radio &amp; TV Interviews </a:t>
            </a:r>
          </a:p>
          <a:p>
            <a:r>
              <a:rPr lang="en-US" b="1" dirty="0"/>
              <a:t> </a:t>
            </a:r>
            <a:endParaRPr lang="en-US" dirty="0"/>
          </a:p>
          <a:p>
            <a:r>
              <a:rPr lang="en-US" b="1" dirty="0"/>
              <a:t>KEY MESSAGES / TALKING POINTS Examples, may include, but are not limited, to: </a:t>
            </a:r>
            <a:endParaRPr lang="en-US" dirty="0"/>
          </a:p>
          <a:p>
            <a:r>
              <a:rPr lang="en-US" dirty="0"/>
              <a:t> </a:t>
            </a:r>
          </a:p>
          <a:p>
            <a:pPr lvl="0"/>
            <a:r>
              <a:rPr lang="en-US" i="1" dirty="0"/>
              <a:t>- BOEM uses a rigorous evaluation process based on the best and most recent science available in preparing an EIS</a:t>
            </a:r>
            <a:endParaRPr lang="en-US" u="none" strike="noStrike" dirty="0">
              <a:effectLst/>
            </a:endParaRPr>
          </a:p>
          <a:p>
            <a:r>
              <a:rPr lang="en-US" i="1" dirty="0"/>
              <a:t> </a:t>
            </a:r>
            <a:endParaRPr lang="en-US" dirty="0">
              <a:effectLst/>
            </a:endParaRPr>
          </a:p>
          <a:p>
            <a:pPr lvl="0"/>
            <a:r>
              <a:rPr lang="en-US" i="1" dirty="0"/>
              <a:t>- Proposed lease sale is part of Department’s Outer Continental Shelf (OCS) Oil and Gas Leasing Program, which makes available for exploration and development federal OCS areas containing undiscovered, technically recoverable oil and gas resources</a:t>
            </a:r>
            <a:endParaRPr lang="en-US" u="none" strike="noStrike" dirty="0">
              <a:effectLst/>
            </a:endParaRPr>
          </a:p>
          <a:p>
            <a:r>
              <a:rPr lang="en-US" i="1" dirty="0"/>
              <a:t> </a:t>
            </a:r>
            <a:endParaRPr lang="en-US" dirty="0">
              <a:effectLst/>
            </a:endParaRPr>
          </a:p>
          <a:p>
            <a:pPr lvl="0"/>
            <a:r>
              <a:rPr lang="en-US" i="1" dirty="0"/>
              <a:t>- BOEM remains in close coordination with Alaska Native tribal governments, local communities, the State of Alaska, as well as with other partners and stakeholders throughout process</a:t>
            </a:r>
            <a:endParaRPr lang="en-US" u="none" strike="noStrike" dirty="0">
              <a:effectLst/>
            </a:endParaRPr>
          </a:p>
          <a:p>
            <a:r>
              <a:rPr lang="en-US" i="1" dirty="0"/>
              <a:t> </a:t>
            </a:r>
            <a:endParaRPr lang="en-US" dirty="0">
              <a:effectLst/>
            </a:endParaRPr>
          </a:p>
          <a:p>
            <a:pPr lvl="0"/>
            <a:r>
              <a:rPr lang="en-US" i="1" dirty="0"/>
              <a:t>- BOEM continues to take a careful, balanced approach toward leasing in the Alaska OCS Region</a:t>
            </a:r>
            <a:endParaRPr lang="en-US" u="none" strike="noStrike" dirty="0">
              <a:effectLst/>
            </a:endParaRPr>
          </a:p>
          <a:p>
            <a:r>
              <a:rPr lang="en-US" i="1" dirty="0"/>
              <a:t>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55063387-E095-464F-970F-87C8E272C6F1}" type="slidenum">
              <a:rPr lang="en-US" smtClean="0"/>
              <a:t>8</a:t>
            </a:fld>
            <a:endParaRPr lang="en-US" dirty="0"/>
          </a:p>
        </p:txBody>
      </p:sp>
    </p:spTree>
    <p:extLst>
      <p:ext uri="{BB962C8B-B14F-4D97-AF65-F5344CB8AC3E}">
        <p14:creationId xmlns:p14="http://schemas.microsoft.com/office/powerpoint/2010/main" val="668299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63387-E095-464F-970F-87C8E272C6F1}" type="slidenum">
              <a:rPr lang="en-US" smtClean="0"/>
              <a:t>9</a:t>
            </a:fld>
            <a:endParaRPr lang="en-US" dirty="0"/>
          </a:p>
        </p:txBody>
      </p:sp>
    </p:spTree>
    <p:extLst>
      <p:ext uri="{BB962C8B-B14F-4D97-AF65-F5344CB8AC3E}">
        <p14:creationId xmlns:p14="http://schemas.microsoft.com/office/powerpoint/2010/main" val="2417802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nchor="ct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pic>
        <p:nvPicPr>
          <p:cNvPr id="7" name="Picture 2" descr="Ocean surface head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09800" y="304801"/>
            <a:ext cx="6781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p:cNvSpPr>
            <a:spLocks noGrp="1"/>
          </p:cNvSpPr>
          <p:nvPr>
            <p:ph type="body" sz="quarter" idx="13" hasCustomPrompt="1"/>
          </p:nvPr>
        </p:nvSpPr>
        <p:spPr>
          <a:xfrm>
            <a:off x="2209800" y="304801"/>
            <a:ext cx="6781800" cy="723900"/>
          </a:xfrm>
        </p:spPr>
        <p:txBody>
          <a:bodyPr anchor="ctr"/>
          <a:lstStyle>
            <a:lvl1pPr marL="0" indent="0" algn="ctr">
              <a:spcBef>
                <a:spcPts val="0"/>
              </a:spcBef>
              <a:buNone/>
              <a:defRPr sz="2400" b="1" baseline="0">
                <a:solidFill>
                  <a:schemeClr val="bg1"/>
                </a:solidFill>
              </a:defRPr>
            </a:lvl1pPr>
          </a:lstStyle>
          <a:p>
            <a:pPr lvl="0"/>
            <a:r>
              <a:rPr lang="en-US" dirty="0"/>
              <a:t>Click to edit text</a:t>
            </a:r>
          </a:p>
        </p:txBody>
      </p:sp>
      <p:sp>
        <p:nvSpPr>
          <p:cNvPr id="11" name="Title 1"/>
          <p:cNvSpPr>
            <a:spLocks noGrp="1"/>
          </p:cNvSpPr>
          <p:nvPr>
            <p:ph type="ctrTitle"/>
          </p:nvPr>
        </p:nvSpPr>
        <p:spPr>
          <a:xfrm>
            <a:off x="685800" y="2130426"/>
            <a:ext cx="7772400" cy="1470025"/>
          </a:xfrm>
        </p:spPr>
        <p:txBody>
          <a:bodyPr>
            <a:normAutofit/>
          </a:bodyPr>
          <a:lstStyle>
            <a:lvl1pPr>
              <a:defRPr sz="3600">
                <a:solidFill>
                  <a:schemeClr val="tx1"/>
                </a:solidFill>
              </a:defRPr>
            </a:lvl1pPr>
          </a:lstStyle>
          <a:p>
            <a:r>
              <a:rPr lang="en-US"/>
              <a:t>Click to edit Master title style</a:t>
            </a:r>
            <a:endParaRPr lang="en-US" dirty="0"/>
          </a:p>
        </p:txBody>
      </p:sp>
      <p:sp>
        <p:nvSpPr>
          <p:cNvPr id="2" name="Date Placeholder 1"/>
          <p:cNvSpPr>
            <a:spLocks noGrp="1"/>
          </p:cNvSpPr>
          <p:nvPr>
            <p:ph type="dt" sz="half" idx="14"/>
          </p:nvPr>
        </p:nvSpPr>
        <p:spPr/>
        <p:txBody>
          <a:bodyPr/>
          <a:lstStyle/>
          <a:p>
            <a:fld id="{FB9DB6DE-E4CB-4FB9-AF58-9DC867E75C4C}" type="datetime1">
              <a:rPr lang="en-US" smtClean="0"/>
              <a:t>11/24/2017</a:t>
            </a:fld>
            <a:endParaRPr lang="en-US" dirty="0"/>
          </a:p>
        </p:txBody>
      </p:sp>
      <p:sp>
        <p:nvSpPr>
          <p:cNvPr id="8" name="Footer Placeholder 7"/>
          <p:cNvSpPr>
            <a:spLocks noGrp="1"/>
          </p:cNvSpPr>
          <p:nvPr>
            <p:ph type="ftr" sz="quarter" idx="15"/>
          </p:nvPr>
        </p:nvSpPr>
        <p:spPr/>
        <p:txBody>
          <a:bodyPr/>
          <a:lstStyle/>
          <a:p>
            <a:endParaRPr lang="en-US" dirty="0"/>
          </a:p>
        </p:txBody>
      </p:sp>
      <p:sp>
        <p:nvSpPr>
          <p:cNvPr id="9" name="Slide Number Placeholder 8"/>
          <p:cNvSpPr>
            <a:spLocks noGrp="1"/>
          </p:cNvSpPr>
          <p:nvPr>
            <p:ph type="sldNum" sz="quarter" idx="16"/>
          </p:nvPr>
        </p:nvSpPr>
        <p:spPr/>
        <p:txBody>
          <a:bodyPr/>
          <a:lstStyle/>
          <a:p>
            <a:fld id="{30E2134A-F7E2-47D9-A46B-7F2EF3446BB3}" type="slidenum">
              <a:rPr lang="en-US" smtClean="0"/>
              <a:t>‹#›</a:t>
            </a:fld>
            <a:endParaRPr lang="en-US" dirty="0"/>
          </a:p>
        </p:txBody>
      </p:sp>
    </p:spTree>
    <p:extLst>
      <p:ext uri="{BB962C8B-B14F-4D97-AF65-F5344CB8AC3E}">
        <p14:creationId xmlns:p14="http://schemas.microsoft.com/office/powerpoint/2010/main" val="2172841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38979C0-122B-4B1D-B343-746DF4C95640}" type="datetimeFigureOut">
              <a:rPr lang="en-US"/>
              <a:pPr>
                <a:defRPr/>
              </a:pPr>
              <a:t>11/24/2017</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C579B33A-B85E-4215-98DA-B93B38748859}" type="slidenum">
              <a:rPr lang="en-US"/>
              <a:pPr>
                <a:defRPr/>
              </a:pPr>
              <a:t>‹#›</a:t>
            </a:fld>
            <a:endParaRPr lang="en-US" dirty="0"/>
          </a:p>
        </p:txBody>
      </p:sp>
    </p:spTree>
    <p:extLst>
      <p:ext uri="{BB962C8B-B14F-4D97-AF65-F5344CB8AC3E}">
        <p14:creationId xmlns:p14="http://schemas.microsoft.com/office/powerpoint/2010/main" val="3908974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74E4694-C104-450A-BAEA-E30835F20483}" type="datetime1">
              <a:rPr lang="en-US" smtClean="0"/>
              <a:t>11/24/2017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D98573-DCA4-4545-B668-1C6EA16DF42B}" type="slidenum">
              <a:rPr lang="en-US" smtClean="0"/>
              <a:t>‹#›</a:t>
            </a:fld>
            <a:endParaRPr lang="en-US" dirty="0"/>
          </a:p>
        </p:txBody>
      </p:sp>
    </p:spTree>
    <p:extLst>
      <p:ext uri="{BB962C8B-B14F-4D97-AF65-F5344CB8AC3E}">
        <p14:creationId xmlns:p14="http://schemas.microsoft.com/office/powerpoint/2010/main" val="474084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59358A-4E9B-4BB7-8F3E-517472C0C380}" type="datetime1">
              <a:rPr lang="en-US" smtClean="0"/>
              <a:t>11/24/2017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D98573-DCA4-4545-B668-1C6EA16DF42B}" type="slidenum">
              <a:rPr lang="en-US" smtClean="0"/>
              <a:t>‹#›</a:t>
            </a:fld>
            <a:endParaRPr lang="en-US" dirty="0"/>
          </a:p>
        </p:txBody>
      </p:sp>
    </p:spTree>
    <p:extLst>
      <p:ext uri="{BB962C8B-B14F-4D97-AF65-F5344CB8AC3E}">
        <p14:creationId xmlns:p14="http://schemas.microsoft.com/office/powerpoint/2010/main" val="2987129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02D1B4-ECA9-41F3-B357-74C8EB1B34A3}" type="datetime1">
              <a:rPr lang="en-US" smtClean="0"/>
              <a:t>11/24/2017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D98573-DCA4-4545-B668-1C6EA16DF42B}" type="slidenum">
              <a:rPr lang="en-US" smtClean="0"/>
              <a:t>‹#›</a:t>
            </a:fld>
            <a:endParaRPr lang="en-US" dirty="0"/>
          </a:p>
        </p:txBody>
      </p:sp>
    </p:spTree>
    <p:extLst>
      <p:ext uri="{BB962C8B-B14F-4D97-AF65-F5344CB8AC3E}">
        <p14:creationId xmlns:p14="http://schemas.microsoft.com/office/powerpoint/2010/main" val="2589412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4049BE-6499-4CDA-ADA9-029A39F452AE}" type="datetime1">
              <a:rPr lang="en-US" smtClean="0"/>
              <a:t>11/24/2017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D98573-DCA4-4545-B668-1C6EA16DF42B}" type="slidenum">
              <a:rPr lang="en-US" smtClean="0"/>
              <a:t>‹#›</a:t>
            </a:fld>
            <a:endParaRPr lang="en-US" dirty="0"/>
          </a:p>
        </p:txBody>
      </p:sp>
    </p:spTree>
    <p:extLst>
      <p:ext uri="{BB962C8B-B14F-4D97-AF65-F5344CB8AC3E}">
        <p14:creationId xmlns:p14="http://schemas.microsoft.com/office/powerpoint/2010/main" val="2588675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8AF75D-05A7-4469-8477-B1C8D72E7BC2}" type="datetime1">
              <a:rPr lang="en-US" smtClean="0"/>
              <a:t>11/24/2017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7D98573-DCA4-4545-B668-1C6EA16DF42B}" type="slidenum">
              <a:rPr lang="en-US" smtClean="0"/>
              <a:t>‹#›</a:t>
            </a:fld>
            <a:endParaRPr lang="en-US" dirty="0"/>
          </a:p>
        </p:txBody>
      </p:sp>
    </p:spTree>
    <p:extLst>
      <p:ext uri="{BB962C8B-B14F-4D97-AF65-F5344CB8AC3E}">
        <p14:creationId xmlns:p14="http://schemas.microsoft.com/office/powerpoint/2010/main" val="4038691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E30FC8-E294-463C-A099-E5793A5E493E}" type="datetime1">
              <a:rPr lang="en-US" smtClean="0"/>
              <a:t>11/24/2017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7D98573-DCA4-4545-B668-1C6EA16DF42B}" type="slidenum">
              <a:rPr lang="en-US" smtClean="0"/>
              <a:t>‹#›</a:t>
            </a:fld>
            <a:endParaRPr lang="en-US" dirty="0"/>
          </a:p>
        </p:txBody>
      </p:sp>
    </p:spTree>
    <p:extLst>
      <p:ext uri="{BB962C8B-B14F-4D97-AF65-F5344CB8AC3E}">
        <p14:creationId xmlns:p14="http://schemas.microsoft.com/office/powerpoint/2010/main" val="2226218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DD52A7-F063-48CD-95E2-21CBE151220F}" type="datetime1">
              <a:rPr lang="en-US" smtClean="0"/>
              <a:t>11/24/2017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7D98573-DCA4-4545-B668-1C6EA16DF42B}" type="slidenum">
              <a:rPr lang="en-US" smtClean="0"/>
              <a:t>‹#›</a:t>
            </a:fld>
            <a:endParaRPr lang="en-US" dirty="0"/>
          </a:p>
        </p:txBody>
      </p:sp>
    </p:spTree>
    <p:extLst>
      <p:ext uri="{BB962C8B-B14F-4D97-AF65-F5344CB8AC3E}">
        <p14:creationId xmlns:p14="http://schemas.microsoft.com/office/powerpoint/2010/main" val="34256898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55B360-5512-4944-9F7C-2C5E3EA5AE45}" type="datetime1">
              <a:rPr lang="en-US" smtClean="0"/>
              <a:t>11/24/2017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D98573-DCA4-4545-B668-1C6EA16DF42B}" type="slidenum">
              <a:rPr lang="en-US" smtClean="0"/>
              <a:t>‹#›</a:t>
            </a:fld>
            <a:endParaRPr lang="en-US" dirty="0"/>
          </a:p>
        </p:txBody>
      </p:sp>
    </p:spTree>
    <p:extLst>
      <p:ext uri="{BB962C8B-B14F-4D97-AF65-F5344CB8AC3E}">
        <p14:creationId xmlns:p14="http://schemas.microsoft.com/office/powerpoint/2010/main" val="3598494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A446FD-9BB2-4A2C-81DC-9B6257F0B260}" type="datetime1">
              <a:rPr lang="en-US" smtClean="0"/>
              <a:t>11/24/2017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D98573-DCA4-4545-B668-1C6EA16DF42B}" type="slidenum">
              <a:rPr lang="en-US" smtClean="0"/>
              <a:t>‹#›</a:t>
            </a:fld>
            <a:endParaRPr lang="en-US" dirty="0"/>
          </a:p>
        </p:txBody>
      </p:sp>
    </p:spTree>
    <p:extLst>
      <p:ext uri="{BB962C8B-B14F-4D97-AF65-F5344CB8AC3E}">
        <p14:creationId xmlns:p14="http://schemas.microsoft.com/office/powerpoint/2010/main" val="412347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400"/>
            </a:lvl1pPr>
          </a:lstStyle>
          <a:p>
            <a:pPr lvl="0"/>
            <a:r>
              <a:rPr lang="en-US" dirty="0"/>
              <a:t>Click to edit text</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C12BF6-DC50-4246-B747-84DC6DD14DE6}" type="datetime1">
              <a:rPr lang="en-US" smtClean="0"/>
              <a:t>11/24/2017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0E2134A-F7E2-47D9-A46B-7F2EF3446BB3}" type="slidenum">
              <a:rPr lang="en-US" smtClean="0"/>
              <a:pPr/>
              <a:t>‹#›</a:t>
            </a:fld>
            <a:endParaRPr lang="en-US" dirty="0"/>
          </a:p>
        </p:txBody>
      </p:sp>
    </p:spTree>
    <p:extLst>
      <p:ext uri="{BB962C8B-B14F-4D97-AF65-F5344CB8AC3E}">
        <p14:creationId xmlns:p14="http://schemas.microsoft.com/office/powerpoint/2010/main" val="4195450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0C8D7B-6ADE-402E-8CC8-79C191B803FA}" type="datetime1">
              <a:rPr lang="en-US" smtClean="0"/>
              <a:t>11/24/2017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D98573-DCA4-4545-B668-1C6EA16DF42B}" type="slidenum">
              <a:rPr lang="en-US" smtClean="0"/>
              <a:t>‹#›</a:t>
            </a:fld>
            <a:endParaRPr lang="en-US" dirty="0"/>
          </a:p>
        </p:txBody>
      </p:sp>
    </p:spTree>
    <p:extLst>
      <p:ext uri="{BB962C8B-B14F-4D97-AF65-F5344CB8AC3E}">
        <p14:creationId xmlns:p14="http://schemas.microsoft.com/office/powerpoint/2010/main" val="277566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75800D-5A04-4796-B91C-D9AF2CC487F9}" type="datetime1">
              <a:rPr lang="en-US" smtClean="0"/>
              <a:t>11/24/2017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D98573-DCA4-4545-B668-1C6EA16DF42B}" type="slidenum">
              <a:rPr lang="en-US" smtClean="0"/>
              <a:t>‹#›</a:t>
            </a:fld>
            <a:endParaRPr lang="en-US" dirty="0"/>
          </a:p>
        </p:txBody>
      </p:sp>
    </p:spTree>
    <p:extLst>
      <p:ext uri="{BB962C8B-B14F-4D97-AF65-F5344CB8AC3E}">
        <p14:creationId xmlns:p14="http://schemas.microsoft.com/office/powerpoint/2010/main" val="1262734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BFAC5F5-05C7-4EB3-9832-F044A853A728}" type="datetime1">
              <a:rPr lang="en-US" smtClean="0"/>
              <a:t>11/24/2017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C9FC07-3B16-44AA-98FA-3EABEEF7E759}" type="slidenum">
              <a:rPr lang="en-US" smtClean="0"/>
              <a:t>‹#›</a:t>
            </a:fld>
            <a:endParaRPr lang="en-US" dirty="0"/>
          </a:p>
        </p:txBody>
      </p:sp>
    </p:spTree>
    <p:extLst>
      <p:ext uri="{BB962C8B-B14F-4D97-AF65-F5344CB8AC3E}">
        <p14:creationId xmlns:p14="http://schemas.microsoft.com/office/powerpoint/2010/main" val="9196406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638AFF-EB8A-446C-8BDA-C9127D11207F}" type="datetime1">
              <a:rPr lang="en-US" smtClean="0"/>
              <a:t>11/24/2017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C9FC07-3B16-44AA-98FA-3EABEEF7E759}" type="slidenum">
              <a:rPr lang="en-US" smtClean="0"/>
              <a:t>‹#›</a:t>
            </a:fld>
            <a:endParaRPr lang="en-US" dirty="0"/>
          </a:p>
        </p:txBody>
      </p:sp>
    </p:spTree>
    <p:extLst>
      <p:ext uri="{BB962C8B-B14F-4D97-AF65-F5344CB8AC3E}">
        <p14:creationId xmlns:p14="http://schemas.microsoft.com/office/powerpoint/2010/main" val="33018866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D8D52E-CA60-438A-8309-D2CFE7231823}" type="datetime1">
              <a:rPr lang="en-US" smtClean="0"/>
              <a:t>11/24/2017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C9FC07-3B16-44AA-98FA-3EABEEF7E759}" type="slidenum">
              <a:rPr lang="en-US" smtClean="0"/>
              <a:t>‹#›</a:t>
            </a:fld>
            <a:endParaRPr lang="en-US" dirty="0"/>
          </a:p>
        </p:txBody>
      </p:sp>
    </p:spTree>
    <p:extLst>
      <p:ext uri="{BB962C8B-B14F-4D97-AF65-F5344CB8AC3E}">
        <p14:creationId xmlns:p14="http://schemas.microsoft.com/office/powerpoint/2010/main" val="3996691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2C7DF6-984A-468B-9778-780411E9125D}" type="datetime1">
              <a:rPr lang="en-US" smtClean="0"/>
              <a:t>11/24/2017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C9FC07-3B16-44AA-98FA-3EABEEF7E759}" type="slidenum">
              <a:rPr lang="en-US" smtClean="0"/>
              <a:t>‹#›</a:t>
            </a:fld>
            <a:endParaRPr lang="en-US" dirty="0"/>
          </a:p>
        </p:txBody>
      </p:sp>
    </p:spTree>
    <p:extLst>
      <p:ext uri="{BB962C8B-B14F-4D97-AF65-F5344CB8AC3E}">
        <p14:creationId xmlns:p14="http://schemas.microsoft.com/office/powerpoint/2010/main" val="1053123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0E354B-F5C7-4769-91AC-E31193CD24BB}" type="datetime1">
              <a:rPr lang="en-US" smtClean="0"/>
              <a:t>11/24/2017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4C9FC07-3B16-44AA-98FA-3EABEEF7E759}" type="slidenum">
              <a:rPr lang="en-US" smtClean="0"/>
              <a:t>‹#›</a:t>
            </a:fld>
            <a:endParaRPr lang="en-US" dirty="0"/>
          </a:p>
        </p:txBody>
      </p:sp>
    </p:spTree>
    <p:extLst>
      <p:ext uri="{BB962C8B-B14F-4D97-AF65-F5344CB8AC3E}">
        <p14:creationId xmlns:p14="http://schemas.microsoft.com/office/powerpoint/2010/main" val="5016644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BC23A2-0E9D-4C13-A8C3-CA86821AE41E}" type="datetime1">
              <a:rPr lang="en-US" smtClean="0"/>
              <a:t>11/24/2017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4C9FC07-3B16-44AA-98FA-3EABEEF7E759}" type="slidenum">
              <a:rPr lang="en-US" smtClean="0"/>
              <a:t>‹#›</a:t>
            </a:fld>
            <a:endParaRPr lang="en-US" dirty="0"/>
          </a:p>
        </p:txBody>
      </p:sp>
    </p:spTree>
    <p:extLst>
      <p:ext uri="{BB962C8B-B14F-4D97-AF65-F5344CB8AC3E}">
        <p14:creationId xmlns:p14="http://schemas.microsoft.com/office/powerpoint/2010/main" val="19018421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2585D1-CEE6-44FC-8078-053A16306059}" type="datetime1">
              <a:rPr lang="en-US" smtClean="0"/>
              <a:t>11/24/2017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4C9FC07-3B16-44AA-98FA-3EABEEF7E759}" type="slidenum">
              <a:rPr lang="en-US" smtClean="0"/>
              <a:t>‹#›</a:t>
            </a:fld>
            <a:endParaRPr lang="en-US" dirty="0"/>
          </a:p>
        </p:txBody>
      </p:sp>
    </p:spTree>
    <p:extLst>
      <p:ext uri="{BB962C8B-B14F-4D97-AF65-F5344CB8AC3E}">
        <p14:creationId xmlns:p14="http://schemas.microsoft.com/office/powerpoint/2010/main" val="13079427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6ABDDF-64BB-45A9-8E1C-763E28987197}" type="datetime1">
              <a:rPr lang="en-US" smtClean="0"/>
              <a:t>11/24/2017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C9FC07-3B16-44AA-98FA-3EABEEF7E759}" type="slidenum">
              <a:rPr lang="en-US" smtClean="0"/>
              <a:t>‹#›</a:t>
            </a:fld>
            <a:endParaRPr lang="en-US" dirty="0"/>
          </a:p>
        </p:txBody>
      </p:sp>
    </p:spTree>
    <p:extLst>
      <p:ext uri="{BB962C8B-B14F-4D97-AF65-F5344CB8AC3E}">
        <p14:creationId xmlns:p14="http://schemas.microsoft.com/office/powerpoint/2010/main" val="528874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itle 1"/>
          <p:cNvSpPr txBox="1">
            <a:spLocks/>
          </p:cNvSpPr>
          <p:nvPr userDrawn="1"/>
        </p:nvSpPr>
        <p:spPr>
          <a:xfrm>
            <a:off x="2209800" y="274638"/>
            <a:ext cx="6781800" cy="754063"/>
          </a:xfrm>
          <a:prstGeom prst="rect">
            <a:avLst/>
          </a:prstGeom>
        </p:spPr>
        <p:txBody>
          <a:bodyPr vert="horz" lIns="91440" tIns="45720" rIns="91440" bIns="45720" rtlCol="0" anchor="ctr">
            <a:normAutofit/>
          </a:bodyPr>
          <a:lstStyle>
            <a:lvl1pPr algn="ctr" rtl="0" eaLnBrk="1" fontAlgn="base" hangingPunct="1">
              <a:spcBef>
                <a:spcPct val="0"/>
              </a:spcBef>
              <a:spcAft>
                <a:spcPct val="0"/>
              </a:spcAft>
              <a:defRPr sz="2400" b="1" baseline="0">
                <a:solidFill>
                  <a:schemeClr val="bg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dirty="0"/>
              <a:t>Click to edit text</a:t>
            </a:r>
          </a:p>
        </p:txBody>
      </p:sp>
      <p:sp>
        <p:nvSpPr>
          <p:cNvPr id="7" name="Date Placeholder 6"/>
          <p:cNvSpPr>
            <a:spLocks noGrp="1"/>
          </p:cNvSpPr>
          <p:nvPr>
            <p:ph type="dt" sz="half" idx="10"/>
          </p:nvPr>
        </p:nvSpPr>
        <p:spPr/>
        <p:txBody>
          <a:bodyPr/>
          <a:lstStyle/>
          <a:p>
            <a:fld id="{24AF0143-1AD2-4959-A275-81E72041AB3C}" type="datetime1">
              <a:rPr lang="en-US" smtClean="0"/>
              <a:t>11/24/2017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30E2134A-F7E2-47D9-A46B-7F2EF3446BB3}" type="slidenum">
              <a:rPr lang="en-US" smtClean="0"/>
              <a:pPr/>
              <a:t>‹#›</a:t>
            </a:fld>
            <a:endParaRPr lang="en-US" dirty="0"/>
          </a:p>
        </p:txBody>
      </p:sp>
    </p:spTree>
    <p:extLst>
      <p:ext uri="{BB962C8B-B14F-4D97-AF65-F5344CB8AC3E}">
        <p14:creationId xmlns:p14="http://schemas.microsoft.com/office/powerpoint/2010/main" val="24414381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A6F5C3-F58C-49D0-8B9E-A7E0B114C344}" type="datetime1">
              <a:rPr lang="en-US" smtClean="0"/>
              <a:t>11/24/2017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C9FC07-3B16-44AA-98FA-3EABEEF7E759}" type="slidenum">
              <a:rPr lang="en-US" smtClean="0"/>
              <a:t>‹#›</a:t>
            </a:fld>
            <a:endParaRPr lang="en-US" dirty="0"/>
          </a:p>
        </p:txBody>
      </p:sp>
    </p:spTree>
    <p:extLst>
      <p:ext uri="{BB962C8B-B14F-4D97-AF65-F5344CB8AC3E}">
        <p14:creationId xmlns:p14="http://schemas.microsoft.com/office/powerpoint/2010/main" val="15458170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BAB3C5-A38D-4A56-A167-7911D73173E5}" type="datetime1">
              <a:rPr lang="en-US" smtClean="0"/>
              <a:t>11/24/2017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C9FC07-3B16-44AA-98FA-3EABEEF7E759}" type="slidenum">
              <a:rPr lang="en-US" smtClean="0"/>
              <a:t>‹#›</a:t>
            </a:fld>
            <a:endParaRPr lang="en-US" dirty="0"/>
          </a:p>
        </p:txBody>
      </p:sp>
    </p:spTree>
    <p:extLst>
      <p:ext uri="{BB962C8B-B14F-4D97-AF65-F5344CB8AC3E}">
        <p14:creationId xmlns:p14="http://schemas.microsoft.com/office/powerpoint/2010/main" val="23024452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D1367F-26B3-45FA-9972-EB3C822F23D7}" type="datetime1">
              <a:rPr lang="en-US" smtClean="0"/>
              <a:t>11/24/2017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C9FC07-3B16-44AA-98FA-3EABEEF7E759}" type="slidenum">
              <a:rPr lang="en-US" smtClean="0"/>
              <a:t>‹#›</a:t>
            </a:fld>
            <a:endParaRPr lang="en-US" dirty="0"/>
          </a:p>
        </p:txBody>
      </p:sp>
    </p:spTree>
    <p:extLst>
      <p:ext uri="{BB962C8B-B14F-4D97-AF65-F5344CB8AC3E}">
        <p14:creationId xmlns:p14="http://schemas.microsoft.com/office/powerpoint/2010/main" val="21415671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5" name="Picture 2" descr="Ocean surface hea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04801"/>
            <a:ext cx="6781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371600" y="3886200"/>
            <a:ext cx="6400800" cy="1752600"/>
          </a:xfrm>
        </p:spPr>
        <p:txBody>
          <a:bodyPr anchor="ct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10" name="Text Placeholder 9"/>
          <p:cNvSpPr>
            <a:spLocks noGrp="1"/>
          </p:cNvSpPr>
          <p:nvPr>
            <p:ph type="body" sz="quarter" idx="13"/>
          </p:nvPr>
        </p:nvSpPr>
        <p:spPr>
          <a:xfrm>
            <a:off x="2209800" y="304801"/>
            <a:ext cx="6781800" cy="723900"/>
          </a:xfrm>
        </p:spPr>
        <p:txBody>
          <a:bodyPr anchor="ctr"/>
          <a:lstStyle>
            <a:lvl1pPr marL="0" indent="0" algn="ctr">
              <a:spcBef>
                <a:spcPts val="0"/>
              </a:spcBef>
              <a:buNone/>
              <a:defRPr sz="2400" b="1" baseline="0">
                <a:solidFill>
                  <a:schemeClr val="bg1"/>
                </a:solidFill>
              </a:defRPr>
            </a:lvl1pPr>
          </a:lstStyle>
          <a:p>
            <a:pPr lvl="0"/>
            <a:r>
              <a:rPr lang="en-US"/>
              <a:t>Click to edit Master text styles</a:t>
            </a:r>
          </a:p>
        </p:txBody>
      </p:sp>
      <p:sp>
        <p:nvSpPr>
          <p:cNvPr id="11" name="Title 1"/>
          <p:cNvSpPr>
            <a:spLocks noGrp="1"/>
          </p:cNvSpPr>
          <p:nvPr>
            <p:ph type="ctrTitle"/>
          </p:nvPr>
        </p:nvSpPr>
        <p:spPr>
          <a:xfrm>
            <a:off x="685800" y="2130426"/>
            <a:ext cx="7772400" cy="1470025"/>
          </a:xfrm>
        </p:spPr>
        <p:txBody>
          <a:bodyPr>
            <a:normAutofit/>
          </a:bodyPr>
          <a:lstStyle>
            <a:lvl1pPr>
              <a:defRPr sz="3600">
                <a:solidFill>
                  <a:schemeClr val="tx1"/>
                </a:solidFill>
              </a:defRPr>
            </a:lvl1pPr>
          </a:lstStyle>
          <a:p>
            <a:r>
              <a:rPr lang="en-US"/>
              <a:t>Click to edit Master title style</a:t>
            </a:r>
            <a:endParaRPr lang="en-US" dirty="0"/>
          </a:p>
        </p:txBody>
      </p:sp>
      <p:sp>
        <p:nvSpPr>
          <p:cNvPr id="6" name="Date Placeholder 1"/>
          <p:cNvSpPr>
            <a:spLocks noGrp="1"/>
          </p:cNvSpPr>
          <p:nvPr>
            <p:ph type="dt" sz="half" idx="14"/>
          </p:nvPr>
        </p:nvSpPr>
        <p:spPr/>
        <p:txBody>
          <a:bodyPr/>
          <a:lstStyle>
            <a:lvl1pPr>
              <a:defRPr/>
            </a:lvl1pPr>
          </a:lstStyle>
          <a:p>
            <a:pPr>
              <a:defRPr/>
            </a:pPr>
            <a:endParaRPr lang="en-US" dirty="0">
              <a:solidFill>
                <a:srgbClr val="000000">
                  <a:tint val="75000"/>
                </a:srgbClr>
              </a:solidFill>
            </a:endParaRPr>
          </a:p>
        </p:txBody>
      </p:sp>
      <p:sp>
        <p:nvSpPr>
          <p:cNvPr id="7" name="Footer Placeholder 7"/>
          <p:cNvSpPr>
            <a:spLocks noGrp="1"/>
          </p:cNvSpPr>
          <p:nvPr>
            <p:ph type="ftr" sz="quarter" idx="15"/>
          </p:nvPr>
        </p:nvSpPr>
        <p:spPr/>
        <p:txBody>
          <a:bodyPr/>
          <a:lstStyle>
            <a:lvl1pPr>
              <a:defRPr/>
            </a:lvl1pPr>
          </a:lstStyle>
          <a:p>
            <a:pPr>
              <a:defRPr/>
            </a:pPr>
            <a:endParaRPr lang="en-US" dirty="0">
              <a:solidFill>
                <a:srgbClr val="000000">
                  <a:tint val="75000"/>
                </a:srgbClr>
              </a:solidFill>
            </a:endParaRPr>
          </a:p>
        </p:txBody>
      </p:sp>
      <p:sp>
        <p:nvSpPr>
          <p:cNvPr id="8" name="Slide Number Placeholder 8"/>
          <p:cNvSpPr>
            <a:spLocks noGrp="1"/>
          </p:cNvSpPr>
          <p:nvPr>
            <p:ph type="sldNum" sz="quarter" idx="16"/>
          </p:nvPr>
        </p:nvSpPr>
        <p:spPr/>
        <p:txBody>
          <a:bodyPr/>
          <a:lstStyle>
            <a:lvl1pPr>
              <a:defRPr/>
            </a:lvl1pPr>
          </a:lstStyle>
          <a:p>
            <a:pPr>
              <a:defRPr/>
            </a:pPr>
            <a:fld id="{AC40A65A-6BA0-42D5-9E4E-52026DC87ED6}"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445968836"/>
      </p:ext>
    </p:extLst>
  </p:cSld>
  <p:clrMapOvr>
    <a:masterClrMapping/>
  </p:clrMapOvr>
  <p:transition spd="slow">
    <p:split orient="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pPr lvl="0"/>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6"/>
          <p:cNvSpPr>
            <a:spLocks noGrp="1"/>
          </p:cNvSpPr>
          <p:nvPr>
            <p:ph type="dt" sz="half" idx="10"/>
          </p:nvPr>
        </p:nvSpPr>
        <p:spPr/>
        <p:txBody>
          <a:bodyPr/>
          <a:lstStyle>
            <a:lvl1pPr>
              <a:defRPr/>
            </a:lvl1pPr>
          </a:lstStyle>
          <a:p>
            <a:pPr>
              <a:defRPr/>
            </a:pPr>
            <a:endParaRPr lang="en-US" dirty="0">
              <a:solidFill>
                <a:srgbClr val="000000">
                  <a:tint val="75000"/>
                </a:srgbClr>
              </a:solidFill>
            </a:endParaRPr>
          </a:p>
        </p:txBody>
      </p:sp>
      <p:sp>
        <p:nvSpPr>
          <p:cNvPr id="5" name="Footer Placeholder 7"/>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6" name="Slide Number Placeholder 8"/>
          <p:cNvSpPr>
            <a:spLocks noGrp="1"/>
          </p:cNvSpPr>
          <p:nvPr>
            <p:ph type="sldNum" sz="quarter" idx="12"/>
          </p:nvPr>
        </p:nvSpPr>
        <p:spPr/>
        <p:txBody>
          <a:bodyPr/>
          <a:lstStyle>
            <a:lvl1pPr>
              <a:defRPr/>
            </a:lvl1pPr>
          </a:lstStyle>
          <a:p>
            <a:pPr>
              <a:defRPr/>
            </a:pPr>
            <a:fld id="{D47C8962-B6BE-4CFC-A2D8-29E70A863D28}"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769437251"/>
      </p:ext>
    </p:extLst>
  </p:cSld>
  <p:clrMapOvr>
    <a:masterClrMapping/>
  </p:clrMapOvr>
  <p:transition spd="slow">
    <p:split orient="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itle 1"/>
          <p:cNvSpPr txBox="1">
            <a:spLocks/>
          </p:cNvSpPr>
          <p:nvPr/>
        </p:nvSpPr>
        <p:spPr>
          <a:xfrm>
            <a:off x="2209800" y="274638"/>
            <a:ext cx="6781800" cy="754063"/>
          </a:xfrm>
          <a:prstGeom prst="rect">
            <a:avLst/>
          </a:prstGeom>
        </p:spPr>
        <p:txBody>
          <a:bodyPr anchor="ctr">
            <a:normAutofit/>
          </a:bodyPr>
          <a:lstStyle>
            <a:lvl1pPr algn="ctr" rtl="0" eaLnBrk="1" fontAlgn="base" hangingPunct="1">
              <a:spcBef>
                <a:spcPct val="0"/>
              </a:spcBef>
              <a:spcAft>
                <a:spcPct val="0"/>
              </a:spcAft>
              <a:defRPr sz="2400" b="1" baseline="0">
                <a:solidFill>
                  <a:schemeClr val="bg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defRPr/>
            </a:pPr>
            <a:r>
              <a:rPr lang="en-US" dirty="0">
                <a:solidFill>
                  <a:srgbClr val="FFFFFF"/>
                </a:solidFill>
              </a:rPr>
              <a:t>Click to edit text</a:t>
            </a:r>
          </a:p>
        </p:txBody>
      </p:sp>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6"/>
          <p:cNvSpPr>
            <a:spLocks noGrp="1"/>
          </p:cNvSpPr>
          <p:nvPr>
            <p:ph type="dt" sz="half" idx="10"/>
          </p:nvPr>
        </p:nvSpPr>
        <p:spPr/>
        <p:txBody>
          <a:bodyPr/>
          <a:lstStyle>
            <a:lvl1pPr>
              <a:defRPr/>
            </a:lvl1pPr>
          </a:lstStyle>
          <a:p>
            <a:pPr>
              <a:defRPr/>
            </a:pPr>
            <a:endParaRPr lang="en-US" dirty="0">
              <a:solidFill>
                <a:srgbClr val="000000">
                  <a:tint val="75000"/>
                </a:srgbClr>
              </a:solidFill>
            </a:endParaRPr>
          </a:p>
        </p:txBody>
      </p:sp>
      <p:sp>
        <p:nvSpPr>
          <p:cNvPr id="6" name="Footer Placeholder 7"/>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7" name="Slide Number Placeholder 9"/>
          <p:cNvSpPr>
            <a:spLocks noGrp="1"/>
          </p:cNvSpPr>
          <p:nvPr>
            <p:ph type="sldNum" sz="quarter" idx="12"/>
          </p:nvPr>
        </p:nvSpPr>
        <p:spPr/>
        <p:txBody>
          <a:bodyPr/>
          <a:lstStyle>
            <a:lvl1pPr>
              <a:defRPr/>
            </a:lvl1pPr>
          </a:lstStyle>
          <a:p>
            <a:pPr>
              <a:defRPr/>
            </a:pPr>
            <a:fld id="{8D0A2207-DAA1-4F8A-97D0-251B588DCA6C}"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247023099"/>
      </p:ext>
    </p:extLst>
  </p:cSld>
  <p:clrMapOvr>
    <a:masterClrMapping/>
  </p:clrMapOvr>
  <p:transition spd="slow">
    <p:split orient="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endParaRPr lang="en-US" dirty="0">
              <a:solidFill>
                <a:srgbClr val="000000">
                  <a:tint val="75000"/>
                </a:srgbClr>
              </a:solidFill>
            </a:endParaRPr>
          </a:p>
        </p:txBody>
      </p:sp>
      <p:sp>
        <p:nvSpPr>
          <p:cNvPr id="8" name="Footer Placeholder 10"/>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9" name="Slide Number Placeholder 11"/>
          <p:cNvSpPr>
            <a:spLocks noGrp="1"/>
          </p:cNvSpPr>
          <p:nvPr>
            <p:ph type="sldNum" sz="quarter" idx="12"/>
          </p:nvPr>
        </p:nvSpPr>
        <p:spPr/>
        <p:txBody>
          <a:bodyPr/>
          <a:lstStyle>
            <a:lvl1pPr>
              <a:defRPr/>
            </a:lvl1pPr>
          </a:lstStyle>
          <a:p>
            <a:pPr>
              <a:defRPr/>
            </a:pPr>
            <a:fld id="{126DAFE6-6390-42BE-A757-DFD408BC6288}"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3923915645"/>
      </p:ext>
    </p:extLst>
  </p:cSld>
  <p:clrMapOvr>
    <a:masterClrMapping/>
  </p:clrMapOvr>
  <p:transition spd="slow">
    <p:split orient="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a:lstStyle>
            <a:lvl1pPr>
              <a:defRPr/>
            </a:lvl1pPr>
          </a:lstStyle>
          <a:p>
            <a:pPr>
              <a:defRPr/>
            </a:pPr>
            <a:endParaRPr lang="en-US" dirty="0">
              <a:solidFill>
                <a:srgbClr val="000000">
                  <a:tint val="75000"/>
                </a:srgbClr>
              </a:solidFill>
            </a:endParaRPr>
          </a:p>
        </p:txBody>
      </p:sp>
      <p:sp>
        <p:nvSpPr>
          <p:cNvPr id="6" name="Footer Placeholder 8"/>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7" name="Slide Number Placeholder 9"/>
          <p:cNvSpPr>
            <a:spLocks noGrp="1"/>
          </p:cNvSpPr>
          <p:nvPr>
            <p:ph type="sldNum" sz="quarter" idx="12"/>
          </p:nvPr>
        </p:nvSpPr>
        <p:spPr/>
        <p:txBody>
          <a:bodyPr/>
          <a:lstStyle>
            <a:lvl1pPr>
              <a:defRPr/>
            </a:lvl1pPr>
          </a:lstStyle>
          <a:p>
            <a:pPr>
              <a:defRPr/>
            </a:pPr>
            <a:fld id="{BF499DCB-63CF-4E9B-AADC-93E4F980A3C8}"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2926464268"/>
      </p:ext>
    </p:extLst>
  </p:cSld>
  <p:clrMapOvr>
    <a:masterClrMapping/>
  </p:clrMapOvr>
  <p:transition spd="slow">
    <p:split orient="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7"/>
          <p:cNvSpPr>
            <a:spLocks noGrp="1"/>
          </p:cNvSpPr>
          <p:nvPr>
            <p:ph type="dt" sz="half" idx="10"/>
          </p:nvPr>
        </p:nvSpPr>
        <p:spPr/>
        <p:txBody>
          <a:bodyPr/>
          <a:lstStyle>
            <a:lvl1pPr>
              <a:defRPr/>
            </a:lvl1pPr>
          </a:lstStyle>
          <a:p>
            <a:pPr>
              <a:defRPr/>
            </a:pPr>
            <a:endParaRPr lang="en-US" dirty="0">
              <a:solidFill>
                <a:srgbClr val="000000">
                  <a:tint val="75000"/>
                </a:srgbClr>
              </a:solidFill>
            </a:endParaRPr>
          </a:p>
        </p:txBody>
      </p:sp>
      <p:sp>
        <p:nvSpPr>
          <p:cNvPr id="6" name="Footer Placeholder 8"/>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7" name="Slide Number Placeholder 9"/>
          <p:cNvSpPr>
            <a:spLocks noGrp="1"/>
          </p:cNvSpPr>
          <p:nvPr>
            <p:ph type="sldNum" sz="quarter" idx="12"/>
          </p:nvPr>
        </p:nvSpPr>
        <p:spPr/>
        <p:txBody>
          <a:bodyPr/>
          <a:lstStyle>
            <a:lvl1pPr>
              <a:defRPr/>
            </a:lvl1pPr>
          </a:lstStyle>
          <a:p>
            <a:pPr>
              <a:defRPr/>
            </a:pPr>
            <a:fld id="{CD6B5C4A-5893-44A0-AE51-270A7115DFFA}"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75625691"/>
      </p:ext>
    </p:extLst>
  </p:cSld>
  <p:clrMapOvr>
    <a:masterClrMapping/>
  </p:clrMapOvr>
  <p:transition spd="slow">
    <p:split orient="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7"/>
          <p:cNvSpPr>
            <a:spLocks noGrp="1"/>
          </p:cNvSpPr>
          <p:nvPr>
            <p:ph type="dt" sz="half" idx="10"/>
          </p:nvPr>
        </p:nvSpPr>
        <p:spPr/>
        <p:txBody>
          <a:bodyPr/>
          <a:lstStyle>
            <a:lvl1pPr>
              <a:defRPr/>
            </a:lvl1pPr>
          </a:lstStyle>
          <a:p>
            <a:pPr>
              <a:defRPr/>
            </a:pPr>
            <a:endParaRPr lang="en-US" dirty="0">
              <a:solidFill>
                <a:srgbClr val="000000">
                  <a:tint val="75000"/>
                </a:srgbClr>
              </a:solidFill>
            </a:endParaRPr>
          </a:p>
        </p:txBody>
      </p:sp>
      <p:sp>
        <p:nvSpPr>
          <p:cNvPr id="6" name="Footer Placeholder 8"/>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7" name="Slide Number Placeholder 9"/>
          <p:cNvSpPr>
            <a:spLocks noGrp="1"/>
          </p:cNvSpPr>
          <p:nvPr>
            <p:ph type="sldNum" sz="quarter" idx="12"/>
          </p:nvPr>
        </p:nvSpPr>
        <p:spPr/>
        <p:txBody>
          <a:bodyPr/>
          <a:lstStyle>
            <a:lvl1pPr>
              <a:defRPr/>
            </a:lvl1pPr>
          </a:lstStyle>
          <a:p>
            <a:pPr>
              <a:defRPr/>
            </a:pPr>
            <a:fld id="{0D1D916F-6DBE-48A0-9510-E4BF5CEEC09F}"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577803666"/>
      </p:ext>
    </p:extLst>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10"/>
          </p:nvPr>
        </p:nvSpPr>
        <p:spPr/>
        <p:txBody>
          <a:bodyPr/>
          <a:lstStyle/>
          <a:p>
            <a:fld id="{4EA7DFDD-34CB-434D-9C7D-BBB5B0A961ED}" type="datetime1">
              <a:rPr lang="en-US" smtClean="0"/>
              <a:t>11/24/2017</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30E2134A-F7E2-47D9-A46B-7F2EF3446BB3}" type="slidenum">
              <a:rPr lang="en-US" smtClean="0"/>
              <a:pPr/>
              <a:t>‹#›</a:t>
            </a:fld>
            <a:endParaRPr lang="en-US" dirty="0"/>
          </a:p>
        </p:txBody>
      </p:sp>
    </p:spTree>
    <p:extLst>
      <p:ext uri="{BB962C8B-B14F-4D97-AF65-F5344CB8AC3E}">
        <p14:creationId xmlns:p14="http://schemas.microsoft.com/office/powerpoint/2010/main" val="6817640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p:cNvSpPr>
            <a:spLocks noGrp="1"/>
          </p:cNvSpPr>
          <p:nvPr>
            <p:ph type="dt" sz="half" idx="10"/>
          </p:nvPr>
        </p:nvSpPr>
        <p:spPr/>
        <p:txBody>
          <a:bodyPr/>
          <a:lstStyle>
            <a:lvl1pPr>
              <a:defRPr/>
            </a:lvl1pPr>
          </a:lstStyle>
          <a:p>
            <a:pPr>
              <a:defRPr/>
            </a:pPr>
            <a:endParaRPr lang="en-US" dirty="0">
              <a:solidFill>
                <a:srgbClr val="000000">
                  <a:tint val="75000"/>
                </a:srgbClr>
              </a:solidFill>
            </a:endParaRPr>
          </a:p>
        </p:txBody>
      </p:sp>
      <p:sp>
        <p:nvSpPr>
          <p:cNvPr id="4" name="Footer Placeholder 6"/>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5" name="Slide Number Placeholder 7"/>
          <p:cNvSpPr>
            <a:spLocks noGrp="1"/>
          </p:cNvSpPr>
          <p:nvPr>
            <p:ph type="sldNum" sz="quarter" idx="12"/>
          </p:nvPr>
        </p:nvSpPr>
        <p:spPr/>
        <p:txBody>
          <a:bodyPr/>
          <a:lstStyle>
            <a:lvl1pPr>
              <a:defRPr/>
            </a:lvl1pPr>
          </a:lstStyle>
          <a:p>
            <a:pPr>
              <a:defRPr/>
            </a:pPr>
            <a:fld id="{37EC0B11-BDDC-41F8-9E40-01CADF5CD43C}"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886702387"/>
      </p:ext>
    </p:extLst>
  </p:cSld>
  <p:clrMapOvr>
    <a:masterClrMapping/>
  </p:clrMapOvr>
  <p:transition spd="slow">
    <p:split orient="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endParaRPr lang="en-US" dirty="0">
              <a:solidFill>
                <a:srgbClr val="000000">
                  <a:tint val="75000"/>
                </a:srgbClr>
              </a:solidFill>
            </a:endParaRPr>
          </a:p>
        </p:txBody>
      </p:sp>
      <p:sp>
        <p:nvSpPr>
          <p:cNvPr id="3" name="Footer Placeholder 5"/>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4" name="Slide Number Placeholder 6"/>
          <p:cNvSpPr>
            <a:spLocks noGrp="1"/>
          </p:cNvSpPr>
          <p:nvPr>
            <p:ph type="sldNum" sz="quarter" idx="12"/>
          </p:nvPr>
        </p:nvSpPr>
        <p:spPr/>
        <p:txBody>
          <a:bodyPr/>
          <a:lstStyle>
            <a:lvl1pPr>
              <a:defRPr/>
            </a:lvl1pPr>
          </a:lstStyle>
          <a:p>
            <a:pPr>
              <a:defRPr/>
            </a:pPr>
            <a:fld id="{0E4F3CAA-6405-42C8-9433-A97281606317}"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2022916166"/>
      </p:ext>
    </p:extLst>
  </p:cSld>
  <p:clrMapOvr>
    <a:masterClrMapping/>
  </p:clrMapOvr>
  <p:transition spd="slow">
    <p:split orient="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13518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US" noProof="0"/>
              <a:t>Click to edit Master title style</a:t>
            </a:r>
          </a:p>
        </p:txBody>
      </p:sp>
      <p:sp>
        <p:nvSpPr>
          <p:cNvPr id="13518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US" noProof="0"/>
              <a:t>Click to edit Master subtitle style</a:t>
            </a:r>
          </a:p>
        </p:txBody>
      </p:sp>
      <p:sp>
        <p:nvSpPr>
          <p:cNvPr id="4"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dirty="0">
              <a:solidFill>
                <a:srgbClr val="000000">
                  <a:tint val="75000"/>
                </a:srgbClr>
              </a:solidFill>
            </a:endParaRPr>
          </a:p>
        </p:txBody>
      </p:sp>
      <p:sp>
        <p:nvSpPr>
          <p:cNvPr id="5" name="Rectangle 17"/>
          <p:cNvSpPr>
            <a:spLocks noGrp="1" noChangeArrowheads="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6" name="Rectangle 18"/>
          <p:cNvSpPr>
            <a:spLocks noGrp="1" noChangeArrowheads="1"/>
          </p:cNvSpPr>
          <p:nvPr>
            <p:ph type="sldNum" sz="quarter" idx="12"/>
          </p:nvPr>
        </p:nvSpPr>
        <p:spPr/>
        <p:txBody>
          <a:bodyPr/>
          <a:lstStyle>
            <a:lvl1pPr>
              <a:defRPr/>
            </a:lvl1pPr>
          </a:lstStyle>
          <a:p>
            <a:pPr>
              <a:defRPr/>
            </a:pPr>
            <a:fld id="{0E3D402C-2D4B-4C2E-8B5C-BA4D596DD2D4}"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697220418"/>
      </p:ext>
    </p:extLst>
  </p:cSld>
  <p:clrMapOvr>
    <a:masterClrMapping/>
  </p:clrMapOvr>
  <p:transition spd="slow">
    <p:split orient="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7587192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5"/>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96523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9"/>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569481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3593030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711401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45590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535113"/>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3102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432F763B-94A3-4962-82DA-973FC256229B}" type="datetime1">
              <a:rPr lang="en-US" smtClean="0"/>
              <a:t>11/24/2017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30E2134A-F7E2-47D9-A46B-7F2EF3446BB3}" type="slidenum">
              <a:rPr lang="en-US" smtClean="0"/>
              <a:pPr/>
              <a:t>‹#›</a:t>
            </a:fld>
            <a:endParaRPr lang="en-US" dirty="0"/>
          </a:p>
        </p:txBody>
      </p:sp>
    </p:spTree>
    <p:extLst>
      <p:ext uri="{BB962C8B-B14F-4D97-AF65-F5344CB8AC3E}">
        <p14:creationId xmlns:p14="http://schemas.microsoft.com/office/powerpoint/2010/main" val="38754300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421622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37108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49"/>
            <a:ext cx="3008313" cy="1162051"/>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7" y="273057"/>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8" y="1435106"/>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339944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9"/>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180923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5"/>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14920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5246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A4EEC24-BD9B-41EE-A826-78D5C328397F}" type="datetime1">
              <a:rPr lang="en-US" smtClean="0"/>
              <a:t>11/24/2017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30E2134A-F7E2-47D9-A46B-7F2EF3446BB3}" type="slidenum">
              <a:rPr lang="en-US" smtClean="0"/>
              <a:pPr/>
              <a:t>‹#›</a:t>
            </a:fld>
            <a:endParaRPr lang="en-US" dirty="0"/>
          </a:p>
        </p:txBody>
      </p:sp>
    </p:spTree>
    <p:extLst>
      <p:ext uri="{BB962C8B-B14F-4D97-AF65-F5344CB8AC3E}">
        <p14:creationId xmlns:p14="http://schemas.microsoft.com/office/powerpoint/2010/main" val="2704700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FC1569A8-02DF-441E-B366-92243DA658E0}" type="datetime1">
              <a:rPr lang="en-US" smtClean="0"/>
              <a:t>11/24/2017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30E2134A-F7E2-47D9-A46B-7F2EF3446BB3}" type="slidenum">
              <a:rPr lang="en-US" smtClean="0"/>
              <a:pPr/>
              <a:t>‹#›</a:t>
            </a:fld>
            <a:endParaRPr lang="en-US" dirty="0"/>
          </a:p>
        </p:txBody>
      </p:sp>
    </p:spTree>
    <p:extLst>
      <p:ext uri="{BB962C8B-B14F-4D97-AF65-F5344CB8AC3E}">
        <p14:creationId xmlns:p14="http://schemas.microsoft.com/office/powerpoint/2010/main" val="606836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0F5D976E-F8BD-490D-B98D-CFD0BC55D4AE}" type="datetime1">
              <a:rPr lang="en-US" smtClean="0"/>
              <a:t>11/24/2017</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30E2134A-F7E2-47D9-A46B-7F2EF3446BB3}" type="slidenum">
              <a:rPr lang="en-US" smtClean="0"/>
              <a:pPr/>
              <a:t>‹#›</a:t>
            </a:fld>
            <a:endParaRPr lang="en-US" dirty="0"/>
          </a:p>
        </p:txBody>
      </p:sp>
    </p:spTree>
    <p:extLst>
      <p:ext uri="{BB962C8B-B14F-4D97-AF65-F5344CB8AC3E}">
        <p14:creationId xmlns:p14="http://schemas.microsoft.com/office/powerpoint/2010/main" val="21574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1F4CC66-6F15-4F99-A6A5-FDFADA446088}" type="datetime1">
              <a:rPr lang="en-US" smtClean="0"/>
              <a:t>11/24/2017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E2134A-F7E2-47D9-A46B-7F2EF3446BB3}" type="slidenum">
              <a:rPr lang="en-US" smtClean="0"/>
              <a:pPr/>
              <a:t>‹#›</a:t>
            </a:fld>
            <a:endParaRPr lang="en-US" dirty="0"/>
          </a:p>
        </p:txBody>
      </p:sp>
    </p:spTree>
    <p:extLst>
      <p:ext uri="{BB962C8B-B14F-4D97-AF65-F5344CB8AC3E}">
        <p14:creationId xmlns:p14="http://schemas.microsoft.com/office/powerpoint/2010/main" val="971079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2.jpe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1.jpe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5.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image" Target="../media/image4.png"/><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70C0">
            <a:alpha val="95000"/>
          </a:srgbClr>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1600201"/>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2" descr="Ocean surface head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09800" y="304801"/>
            <a:ext cx="6781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BOEM COLOR final"/>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2400" y="304800"/>
            <a:ext cx="19812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DOI sea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01000" y="5715001"/>
            <a:ext cx="100965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2209800" y="274638"/>
            <a:ext cx="6781800" cy="754063"/>
          </a:xfrm>
          <a:prstGeom prst="rect">
            <a:avLst/>
          </a:prstGeom>
        </p:spPr>
        <p:txBody>
          <a:bodyPr vert="horz" lIns="91440" tIns="45720" rIns="91440" bIns="45720" rtlCol="0" anchor="ctr">
            <a:normAutofit/>
          </a:bodyPr>
          <a:lstStyle/>
          <a:p>
            <a:r>
              <a:rPr lang="en-US" dirty="0"/>
              <a:t>Click to edit text</a:t>
            </a:r>
          </a:p>
        </p:txBody>
      </p:sp>
      <p:sp>
        <p:nvSpPr>
          <p:cNvPr id="3" name="Date Placeholder 2"/>
          <p:cNvSpPr>
            <a:spLocks noGrp="1"/>
          </p:cNvSpPr>
          <p:nvPr>
            <p:ph type="dt" sz="half" idx="2"/>
          </p:nvPr>
        </p:nvSpPr>
        <p:spPr>
          <a:xfrm>
            <a:off x="6019800" y="6345239"/>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C5A3154B-2031-4960-944C-27881C576B69}" type="datetime1">
              <a:rPr lang="en-US" smtClean="0"/>
              <a:t>11/24/2017</a:t>
            </a:fld>
            <a:endParaRPr lang="en-US" dirty="0"/>
          </a:p>
        </p:txBody>
      </p:sp>
      <p:sp>
        <p:nvSpPr>
          <p:cNvPr id="4" name="Footer Placeholder 3"/>
          <p:cNvSpPr>
            <a:spLocks noGrp="1"/>
          </p:cNvSpPr>
          <p:nvPr>
            <p:ph type="ftr" sz="quarter" idx="3"/>
          </p:nvPr>
        </p:nvSpPr>
        <p:spPr>
          <a:xfrm>
            <a:off x="2895600" y="6345239"/>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4"/>
          <p:cNvSpPr>
            <a:spLocks noGrp="1"/>
          </p:cNvSpPr>
          <p:nvPr>
            <p:ph type="sldNum" sz="quarter" idx="4"/>
          </p:nvPr>
        </p:nvSpPr>
        <p:spPr>
          <a:xfrm>
            <a:off x="457200" y="634523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E2134A-F7E2-47D9-A46B-7F2EF3446BB3}" type="slidenum">
              <a:rPr lang="en-US" smtClean="0"/>
              <a:pPr/>
              <a:t>‹#›</a:t>
            </a:fld>
            <a:endParaRPr lang="en-US" dirty="0"/>
          </a:p>
        </p:txBody>
      </p:sp>
    </p:spTree>
    <p:extLst>
      <p:ext uri="{BB962C8B-B14F-4D97-AF65-F5344CB8AC3E}">
        <p14:creationId xmlns:p14="http://schemas.microsoft.com/office/powerpoint/2010/main" val="3509366884"/>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3" r:id="rId4"/>
    <p:sldLayoutId id="2147483652" r:id="rId5"/>
    <p:sldLayoutId id="2147483657" r:id="rId6"/>
    <p:sldLayoutId id="2147483656" r:id="rId7"/>
    <p:sldLayoutId id="2147483654" r:id="rId8"/>
    <p:sldLayoutId id="2147483655" r:id="rId9"/>
    <p:sldLayoutId id="2147483698" r:id="rId10"/>
  </p:sldLayoutIdLst>
  <p:hf hdr="0" ftr="0" dt="0"/>
  <p:txStyles>
    <p:titleStyle>
      <a:lvl1pPr algn="ctr" rtl="0" eaLnBrk="1" fontAlgn="base" hangingPunct="1">
        <a:spcBef>
          <a:spcPct val="0"/>
        </a:spcBef>
        <a:spcAft>
          <a:spcPct val="0"/>
        </a:spcAft>
        <a:defRPr sz="2400" b="1" baseline="0">
          <a:solidFill>
            <a:schemeClr val="bg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70C0">
            <a:alpha val="9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C83820-D67B-4ABA-9857-F5A986DE2613}" type="datetime1">
              <a:rPr lang="en-US" smtClean="0"/>
              <a:t>11/24/2017</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D98573-DCA4-4545-B668-1C6EA16DF42B}" type="slidenum">
              <a:rPr lang="en-US" smtClean="0"/>
              <a:t>‹#›</a:t>
            </a:fld>
            <a:endParaRPr lang="en-US" dirty="0"/>
          </a:p>
        </p:txBody>
      </p:sp>
    </p:spTree>
    <p:extLst>
      <p:ext uri="{BB962C8B-B14F-4D97-AF65-F5344CB8AC3E}">
        <p14:creationId xmlns:p14="http://schemas.microsoft.com/office/powerpoint/2010/main" val="87647781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70C0">
            <a:alpha val="9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ADC62D-83E7-48AD-BE93-53E8AA156554}" type="datetime1">
              <a:rPr lang="en-US" smtClean="0"/>
              <a:t>11/24/2017</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C9FC07-3B16-44AA-98FA-3EABEEF7E759}" type="slidenum">
              <a:rPr lang="en-US" smtClean="0"/>
              <a:t>‹#›</a:t>
            </a:fld>
            <a:endParaRPr lang="en-US" dirty="0"/>
          </a:p>
        </p:txBody>
      </p:sp>
    </p:spTree>
    <p:extLst>
      <p:ext uri="{BB962C8B-B14F-4D97-AF65-F5344CB8AC3E}">
        <p14:creationId xmlns:p14="http://schemas.microsoft.com/office/powerpoint/2010/main" val="362486984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70C0">
            <a:alpha val="95000"/>
          </a:srgbClr>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bwMode="auto">
          <a:xfrm>
            <a:off x="457200" y="1600201"/>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171" name="Picture 2" descr="Ocean surface head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09800" y="304801"/>
            <a:ext cx="6781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 descr="BOEM COLOR final"/>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2400" y="304800"/>
            <a:ext cx="19812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4" descr="DOI sea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01000" y="5715001"/>
            <a:ext cx="100965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itle Placeholder 1"/>
          <p:cNvSpPr>
            <a:spLocks noGrp="1"/>
          </p:cNvSpPr>
          <p:nvPr>
            <p:ph type="title"/>
          </p:nvPr>
        </p:nvSpPr>
        <p:spPr bwMode="auto">
          <a:xfrm>
            <a:off x="2209800" y="274638"/>
            <a:ext cx="6781800"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text</a:t>
            </a:r>
          </a:p>
        </p:txBody>
      </p:sp>
      <p:sp>
        <p:nvSpPr>
          <p:cNvPr id="3" name="Date Placeholder 2"/>
          <p:cNvSpPr>
            <a:spLocks noGrp="1"/>
          </p:cNvSpPr>
          <p:nvPr>
            <p:ph type="dt" sz="half" idx="2"/>
          </p:nvPr>
        </p:nvSpPr>
        <p:spPr>
          <a:xfrm>
            <a:off x="6019800" y="6345239"/>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fld id="{6FCC1ED0-E4E8-450C-BB91-45823C1BA2AD}" type="datetimeFigureOut">
              <a:rPr lang="en-US">
                <a:solidFill>
                  <a:srgbClr val="000000">
                    <a:tint val="75000"/>
                  </a:srgbClr>
                </a:solidFill>
              </a:rPr>
              <a:pPr eaLnBrk="0" fontAlgn="base" hangingPunct="0">
                <a:spcBef>
                  <a:spcPct val="0"/>
                </a:spcBef>
                <a:spcAft>
                  <a:spcPct val="0"/>
                </a:spcAft>
                <a:defRPr/>
              </a:pPr>
              <a:t>11/24/2017</a:t>
            </a:fld>
            <a:endParaRPr lang="en-US" dirty="0">
              <a:solidFill>
                <a:srgbClr val="000000">
                  <a:tint val="75000"/>
                </a:srgbClr>
              </a:solidFill>
            </a:endParaRPr>
          </a:p>
        </p:txBody>
      </p:sp>
      <p:sp>
        <p:nvSpPr>
          <p:cNvPr id="4" name="Footer Placeholder 3"/>
          <p:cNvSpPr>
            <a:spLocks noGrp="1"/>
          </p:cNvSpPr>
          <p:nvPr>
            <p:ph type="ftr" sz="quarter" idx="3"/>
          </p:nvPr>
        </p:nvSpPr>
        <p:spPr>
          <a:xfrm>
            <a:off x="2895600" y="6345239"/>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dirty="0">
              <a:solidFill>
                <a:srgbClr val="000000">
                  <a:tint val="75000"/>
                </a:srgbClr>
              </a:solidFill>
            </a:endParaRPr>
          </a:p>
        </p:txBody>
      </p:sp>
      <p:sp>
        <p:nvSpPr>
          <p:cNvPr id="5" name="Slide Number Placeholder 4"/>
          <p:cNvSpPr>
            <a:spLocks noGrp="1"/>
          </p:cNvSpPr>
          <p:nvPr>
            <p:ph type="sldNum" sz="quarter" idx="4"/>
          </p:nvPr>
        </p:nvSpPr>
        <p:spPr>
          <a:xfrm>
            <a:off x="457200" y="634523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fld id="{50A8E799-D7B5-4021-9B8A-060D3C4AA21E}" type="slidenum">
              <a:rPr lang="en-US">
                <a:solidFill>
                  <a:srgbClr val="000000">
                    <a:tint val="75000"/>
                  </a:srgbClr>
                </a:solidFill>
              </a:rPr>
              <a:pPr eaLnBrk="0" fontAlgn="base" hangingPunct="0">
                <a:spcBef>
                  <a:spcPct val="0"/>
                </a:spcBef>
                <a:spcAft>
                  <a:spcPct val="0"/>
                </a:spcAft>
                <a:defRPr/>
              </a:pPr>
              <a:t>‹#›</a:t>
            </a:fld>
            <a:endParaRPr lang="en-US" dirty="0">
              <a:solidFill>
                <a:srgbClr val="000000">
                  <a:tint val="75000"/>
                </a:srgbClr>
              </a:solidFill>
            </a:endParaRPr>
          </a:p>
        </p:txBody>
      </p:sp>
    </p:spTree>
    <p:extLst>
      <p:ext uri="{BB962C8B-B14F-4D97-AF65-F5344CB8AC3E}">
        <p14:creationId xmlns:p14="http://schemas.microsoft.com/office/powerpoint/2010/main" val="135663592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Lst>
  <p:transition spd="slow">
    <p:split orient="vert"/>
  </p:transition>
  <p:txStyles>
    <p:titleStyle>
      <a:lvl1pPr algn="ctr" rtl="0" eaLnBrk="0" fontAlgn="base" hangingPunct="0">
        <a:spcBef>
          <a:spcPct val="0"/>
        </a:spcBef>
        <a:spcAft>
          <a:spcPct val="0"/>
        </a:spcAft>
        <a:defRPr sz="2400" b="1">
          <a:solidFill>
            <a:schemeClr val="bg1"/>
          </a:solidFill>
          <a:latin typeface="+mj-lt"/>
          <a:ea typeface="+mj-ea"/>
          <a:cs typeface="+mj-cs"/>
        </a:defRPr>
      </a:lvl1pPr>
      <a:lvl2pPr algn="ctr" rtl="0" eaLnBrk="0" fontAlgn="base" hangingPunct="0">
        <a:spcBef>
          <a:spcPct val="0"/>
        </a:spcBef>
        <a:spcAft>
          <a:spcPct val="0"/>
        </a:spcAft>
        <a:defRPr sz="2400" b="1">
          <a:solidFill>
            <a:schemeClr val="bg1"/>
          </a:solidFill>
          <a:latin typeface="Arial" charset="0"/>
        </a:defRPr>
      </a:lvl2pPr>
      <a:lvl3pPr algn="ctr" rtl="0" eaLnBrk="0" fontAlgn="base" hangingPunct="0">
        <a:spcBef>
          <a:spcPct val="0"/>
        </a:spcBef>
        <a:spcAft>
          <a:spcPct val="0"/>
        </a:spcAft>
        <a:defRPr sz="2400" b="1">
          <a:solidFill>
            <a:schemeClr val="bg1"/>
          </a:solidFill>
          <a:latin typeface="Arial" charset="0"/>
        </a:defRPr>
      </a:lvl3pPr>
      <a:lvl4pPr algn="ctr" rtl="0" eaLnBrk="0" fontAlgn="base" hangingPunct="0">
        <a:spcBef>
          <a:spcPct val="0"/>
        </a:spcBef>
        <a:spcAft>
          <a:spcPct val="0"/>
        </a:spcAft>
        <a:defRPr sz="2400" b="1">
          <a:solidFill>
            <a:schemeClr val="bg1"/>
          </a:solidFill>
          <a:latin typeface="Arial" charset="0"/>
        </a:defRPr>
      </a:lvl4pPr>
      <a:lvl5pPr algn="ctr" rtl="0" eaLnBrk="0" fontAlgn="base" hangingPunct="0">
        <a:spcBef>
          <a:spcPct val="0"/>
        </a:spcBef>
        <a:spcAft>
          <a:spcPct val="0"/>
        </a:spcAft>
        <a:defRPr sz="2400" b="1">
          <a:solidFill>
            <a:schemeClr val="bg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70C0">
            <a:alpha val="95000"/>
          </a:srgbClr>
        </a:solidFill>
        <a:effectLst/>
      </p:bgPr>
    </p:bg>
    <p:spTree>
      <p:nvGrpSpPr>
        <p:cNvPr id="1" name=""/>
        <p:cNvGrpSpPr/>
        <p:nvPr/>
      </p:nvGrpSpPr>
      <p:grpSpPr>
        <a:xfrm>
          <a:off x="0" y="0"/>
          <a:ext cx="0" cy="0"/>
          <a:chOff x="0" y="0"/>
          <a:chExt cx="0" cy="0"/>
        </a:xfrm>
      </p:grpSpPr>
      <p:pic>
        <p:nvPicPr>
          <p:cNvPr id="2050" name="Picture 6"/>
          <p:cNvPicPr>
            <a:picLocks/>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103439" y="457205"/>
            <a:ext cx="6629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6"/>
          <p:cNvSpPr>
            <a:spLocks noChangeArrowheads="1"/>
          </p:cNvSpPr>
          <p:nvPr/>
        </p:nvSpPr>
        <p:spPr bwMode="auto">
          <a:xfrm>
            <a:off x="7991484" y="6483351"/>
            <a:ext cx="48577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fld id="{F76FB6AE-1D16-46F6-9113-C8DE8FDEC476}" type="slidenum">
              <a:rPr lang="en-US" sz="1200">
                <a:solidFill>
                  <a:srgbClr val="0066CC"/>
                </a:solidFill>
                <a:cs typeface="Arial" charset="0"/>
              </a:rPr>
              <a:pPr eaLnBrk="0" fontAlgn="base" hangingPunct="0">
                <a:spcBef>
                  <a:spcPct val="0"/>
                </a:spcBef>
                <a:spcAft>
                  <a:spcPct val="0"/>
                </a:spcAft>
              </a:pPr>
              <a:t>‹#›</a:t>
            </a:fld>
            <a:endParaRPr lang="en-US" sz="1200" dirty="0">
              <a:solidFill>
                <a:srgbClr val="0066CC"/>
              </a:solidFill>
              <a:cs typeface="Arial" charset="0"/>
            </a:endParaRPr>
          </a:p>
        </p:txBody>
      </p:sp>
      <p:pic>
        <p:nvPicPr>
          <p:cNvPr id="2052" name="Picture 8" descr="BOEM-COLORno-background"/>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55621" y="446089"/>
            <a:ext cx="15160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289027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microsoft.com/office/2007/relationships/hdphoto" Target="../media/hdphoto2.wdp"/><Relationship Id="rId5" Type="http://schemas.openxmlformats.org/officeDocument/2006/relationships/image" Target="../media/image13.jpe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58" y="2057400"/>
            <a:ext cx="9144000" cy="2362200"/>
          </a:xfrm>
        </p:spPr>
        <p:txBody>
          <a:bodyPr>
            <a:noAutofit/>
          </a:bodyPr>
          <a:lstStyle/>
          <a:p>
            <a:r>
              <a:rPr lang="en-US" sz="2800" dirty="0">
                <a:effectLst>
                  <a:outerShdw blurRad="38100" dist="38100" dir="2700000" algn="tl">
                    <a:srgbClr val="000000">
                      <a:alpha val="43137"/>
                    </a:srgbClr>
                  </a:outerShdw>
                </a:effectLst>
                <a:latin typeface="Book Antiqua" panose="02040602050305030304" pitchFamily="18" charset="0"/>
                <a:cs typeface="Arial" panose="020B0604020202020204" pitchFamily="34" charset="0"/>
              </a:rPr>
              <a:t>Meaningful Engagement with Indigenous Peoples </a:t>
            </a:r>
            <a:br>
              <a:rPr lang="en-US" sz="2800" dirty="0">
                <a:effectLst>
                  <a:outerShdw blurRad="38100" dist="38100" dir="2700000" algn="tl">
                    <a:srgbClr val="000000">
                      <a:alpha val="43137"/>
                    </a:srgbClr>
                  </a:outerShdw>
                </a:effectLst>
                <a:latin typeface="Book Antiqua" panose="02040602050305030304" pitchFamily="18" charset="0"/>
                <a:cs typeface="Arial" panose="020B0604020202020204" pitchFamily="34" charset="0"/>
              </a:rPr>
            </a:br>
            <a:r>
              <a:rPr lang="en-US" sz="2800" dirty="0">
                <a:effectLst>
                  <a:outerShdw blurRad="38100" dist="38100" dir="2700000" algn="tl">
                    <a:srgbClr val="000000">
                      <a:alpha val="43137"/>
                    </a:srgbClr>
                  </a:outerShdw>
                </a:effectLst>
                <a:latin typeface="Book Antiqua" panose="02040602050305030304" pitchFamily="18" charset="0"/>
                <a:cs typeface="Arial" panose="020B0604020202020204" pitchFamily="34" charset="0"/>
              </a:rPr>
              <a:t/>
            </a:r>
            <a:br>
              <a:rPr lang="en-US" sz="2800" dirty="0">
                <a:effectLst>
                  <a:outerShdw blurRad="38100" dist="38100" dir="2700000" algn="tl">
                    <a:srgbClr val="000000">
                      <a:alpha val="43137"/>
                    </a:srgbClr>
                  </a:outerShdw>
                </a:effectLst>
                <a:latin typeface="Book Antiqua" panose="02040602050305030304" pitchFamily="18" charset="0"/>
                <a:cs typeface="Arial" panose="020B0604020202020204" pitchFamily="34" charset="0"/>
              </a:rPr>
            </a:br>
            <a:r>
              <a:rPr lang="en-US" sz="2800" dirty="0">
                <a:effectLst>
                  <a:outerShdw blurRad="38100" dist="38100" dir="2700000" algn="tl">
                    <a:srgbClr val="000000">
                      <a:alpha val="43137"/>
                    </a:srgbClr>
                  </a:outerShdw>
                </a:effectLst>
                <a:latin typeface="Book Antiqua" panose="02040602050305030304" pitchFamily="18" charset="0"/>
                <a:cs typeface="Arial" panose="020B0604020202020204" pitchFamily="34" charset="0"/>
              </a:rPr>
              <a:t>Environmental Impact Assessment                                            in Alaska and Across the Arctic</a:t>
            </a:r>
            <a:r>
              <a:rPr lang="en-US" sz="2800" dirty="0">
                <a:effectLst>
                  <a:outerShdw blurRad="38100" dist="38100" dir="2700000" algn="tl">
                    <a:srgbClr val="000000">
                      <a:alpha val="43137"/>
                    </a:srgbClr>
                  </a:outerShdw>
                </a:effectLst>
              </a:rPr>
              <a:t/>
            </a:r>
            <a:br>
              <a:rPr lang="en-US" sz="2800" dirty="0">
                <a:effectLst>
                  <a:outerShdw blurRad="38100" dist="38100" dir="2700000" algn="tl">
                    <a:srgbClr val="000000">
                      <a:alpha val="43137"/>
                    </a:srgbClr>
                  </a:outerShdw>
                </a:effectLst>
              </a:rPr>
            </a:br>
            <a:endParaRPr lang="en-US" sz="28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0" y="3810000"/>
            <a:ext cx="9144000" cy="1752600"/>
          </a:xfrm>
        </p:spPr>
        <p:txBody>
          <a:bodyPr/>
          <a:lstStyle/>
          <a:p>
            <a:r>
              <a:rPr lang="en-US" sz="2800" b="1" dirty="0">
                <a:solidFill>
                  <a:srgbClr val="FFC000"/>
                </a:solidFill>
                <a:effectLst>
                  <a:outerShdw blurRad="38100" dist="38100" dir="2700000" algn="tl">
                    <a:srgbClr val="000000">
                      <a:alpha val="43137"/>
                    </a:srgbClr>
                  </a:outerShdw>
                </a:effectLst>
                <a:latin typeface="Book Antiqua" panose="02040602050305030304" pitchFamily="18" charset="0"/>
                <a:cs typeface="Arial" panose="020B0604020202020204" pitchFamily="34" charset="0"/>
              </a:rPr>
              <a:t>________________________</a:t>
            </a:r>
          </a:p>
          <a:p>
            <a:r>
              <a:rPr lang="en-US" sz="26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Bureau of Ocean Energy Management </a:t>
            </a:r>
          </a:p>
          <a:p>
            <a:r>
              <a:rPr lang="en-US" sz="26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Arctic </a:t>
            </a:r>
            <a:r>
              <a:rPr lang="en-US" sz="26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Offshore </a:t>
            </a:r>
            <a:r>
              <a:rPr lang="en-US" sz="26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Experience</a:t>
            </a:r>
            <a:endParaRPr lang="en-US" sz="26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C579B33A-B85E-4215-98DA-B93B38748859}" type="slidenum">
              <a:rPr lang="en-US" smtClean="0"/>
              <a:pPr>
                <a:defRPr/>
              </a:pPr>
              <a:t>1</a:t>
            </a:fld>
            <a:endParaRPr lang="en-US" dirty="0"/>
          </a:p>
        </p:txBody>
      </p:sp>
      <p:sp>
        <p:nvSpPr>
          <p:cNvPr id="7" name="Footer Placeholder 3"/>
          <p:cNvSpPr>
            <a:spLocks noGrp="1"/>
          </p:cNvSpPr>
          <p:nvPr>
            <p:ph type="ftr" sz="quarter" idx="11"/>
          </p:nvPr>
        </p:nvSpPr>
        <p:spPr>
          <a:xfrm>
            <a:off x="0" y="6356350"/>
            <a:ext cx="9144000" cy="501650"/>
          </a:xfrm>
        </p:spPr>
        <p:txBody>
          <a:bodyPr/>
          <a:lstStyle/>
          <a:p>
            <a:r>
              <a:rPr lang="nb-NO" b="1" dirty="0">
                <a:solidFill>
                  <a:schemeClr val="bg1"/>
                </a:solidFill>
                <a:effectLst>
                  <a:outerShdw blurRad="38100" dist="38100" dir="2700000" algn="tl">
                    <a:srgbClr val="000000">
                      <a:alpha val="43137"/>
                    </a:srgbClr>
                  </a:outerShdw>
                </a:effectLst>
              </a:rPr>
              <a:t>EIA Workshop  </a:t>
            </a:r>
            <a:r>
              <a:rPr lang="en-US" b="1" i="1" dirty="0" err="1">
                <a:solidFill>
                  <a:schemeClr val="bg1"/>
                </a:solidFill>
                <a:effectLst>
                  <a:outerShdw blurRad="38100" dist="38100" dir="2700000" algn="tl">
                    <a:srgbClr val="000000">
                      <a:alpha val="43137"/>
                    </a:srgbClr>
                  </a:outerShdw>
                </a:effectLst>
              </a:rPr>
              <a:t>Utqiaġvik</a:t>
            </a:r>
            <a:r>
              <a:rPr lang="en-US" b="1" i="1" dirty="0">
                <a:solidFill>
                  <a:schemeClr val="bg1"/>
                </a:solidFill>
                <a:effectLst>
                  <a:outerShdw blurRad="38100" dist="38100" dir="2700000" algn="tl">
                    <a:srgbClr val="000000">
                      <a:alpha val="43137"/>
                    </a:srgbClr>
                  </a:outerShdw>
                </a:effectLst>
              </a:rPr>
              <a:t>, November 27-29, 2017</a:t>
            </a:r>
            <a:endParaRPr lang="en-US" b="1" dirty="0">
              <a:solidFill>
                <a:schemeClr val="bg1"/>
              </a:solidFill>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xmlns="" id="{1927DE0A-434B-4B60-9B95-7F47FBA1AFF3}"/>
              </a:ext>
            </a:extLst>
          </p:cNvPr>
          <p:cNvSpPr/>
          <p:nvPr/>
        </p:nvSpPr>
        <p:spPr>
          <a:xfrm>
            <a:off x="2209800" y="381000"/>
            <a:ext cx="6781800" cy="523220"/>
          </a:xfrm>
          <a:prstGeom prst="rect">
            <a:avLst/>
          </a:prstGeom>
        </p:spPr>
        <p:txBody>
          <a:bodyPr wrap="square">
            <a:spAutoFit/>
          </a:bodyPr>
          <a:lstStyle/>
          <a:p>
            <a:pPr algn="ctr"/>
            <a:r>
              <a:rPr lang="nb-NO"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Indigenous Engagement In U.S. Arctic </a:t>
            </a:r>
            <a:endPar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1541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579B33A-B85E-4215-98DA-B93B38748859}" type="slidenum">
              <a:rPr lang="en-US" smtClean="0"/>
              <a:pPr>
                <a:defRPr/>
              </a:pPr>
              <a:t>10</a:t>
            </a:fld>
            <a:endParaRPr lang="en-US" dirty="0"/>
          </a:p>
        </p:txBody>
      </p:sp>
      <p:sp>
        <p:nvSpPr>
          <p:cNvPr id="2" name="Rectangle 1">
            <a:extLst>
              <a:ext uri="{FF2B5EF4-FFF2-40B4-BE49-F238E27FC236}">
                <a16:creationId xmlns:a16="http://schemas.microsoft.com/office/drawing/2014/main" xmlns="" id="{AC3C50F6-085E-4F67-AE32-141BB03EBA66}"/>
              </a:ext>
            </a:extLst>
          </p:cNvPr>
          <p:cNvSpPr/>
          <p:nvPr/>
        </p:nvSpPr>
        <p:spPr>
          <a:xfrm>
            <a:off x="0" y="6460594"/>
            <a:ext cx="9144000" cy="276999"/>
          </a:xfrm>
          <a:prstGeom prst="rect">
            <a:avLst/>
          </a:prstGeom>
        </p:spPr>
        <p:txBody>
          <a:bodyPr wrap="square">
            <a:spAutoFit/>
          </a:bodyPr>
          <a:lstStyle/>
          <a:p>
            <a:pPr algn="ctr"/>
            <a:r>
              <a:rPr lang="nb-NO" sz="1200" b="1" dirty="0">
                <a:solidFill>
                  <a:schemeClr val="bg1"/>
                </a:solidFill>
                <a:effectLst>
                  <a:outerShdw blurRad="38100" dist="38100" dir="2700000" algn="tl">
                    <a:srgbClr val="000000">
                      <a:alpha val="43137"/>
                    </a:srgbClr>
                  </a:outerShdw>
                </a:effectLst>
              </a:rPr>
              <a:t>EIA Workshop  </a:t>
            </a:r>
            <a:r>
              <a:rPr lang="en-US" sz="1200" b="1" i="1" dirty="0" err="1">
                <a:solidFill>
                  <a:schemeClr val="bg1"/>
                </a:solidFill>
                <a:effectLst>
                  <a:outerShdw blurRad="38100" dist="38100" dir="2700000" algn="tl">
                    <a:srgbClr val="000000">
                      <a:alpha val="43137"/>
                    </a:srgbClr>
                  </a:outerShdw>
                </a:effectLst>
              </a:rPr>
              <a:t>Utqiaġvik</a:t>
            </a:r>
            <a:r>
              <a:rPr lang="en-US" sz="1200" b="1" i="1" dirty="0">
                <a:solidFill>
                  <a:schemeClr val="bg1"/>
                </a:solidFill>
                <a:effectLst>
                  <a:outerShdw blurRad="38100" dist="38100" dir="2700000" algn="tl">
                    <a:srgbClr val="000000">
                      <a:alpha val="43137"/>
                    </a:srgbClr>
                  </a:outerShdw>
                </a:effectLst>
              </a:rPr>
              <a:t>, November 27-29, 2017</a:t>
            </a:r>
            <a:endParaRPr lang="en-US" sz="1200" b="1" dirty="0">
              <a:solidFill>
                <a:schemeClr val="bg1"/>
              </a:solidFill>
              <a:effectLst>
                <a:outerShdw blurRad="38100" dist="38100" dir="2700000" algn="tl">
                  <a:srgbClr val="000000">
                    <a:alpha val="43137"/>
                  </a:srgbClr>
                </a:outerShdw>
              </a:effectLst>
            </a:endParaRPr>
          </a:p>
        </p:txBody>
      </p:sp>
      <p:sp>
        <p:nvSpPr>
          <p:cNvPr id="3" name="Rectangle 2">
            <a:extLst>
              <a:ext uri="{FF2B5EF4-FFF2-40B4-BE49-F238E27FC236}">
                <a16:creationId xmlns:a16="http://schemas.microsoft.com/office/drawing/2014/main" xmlns="" id="{2CB4E0BB-5B2D-4E92-9E62-E66F9C58182D}"/>
              </a:ext>
            </a:extLst>
          </p:cNvPr>
          <p:cNvSpPr/>
          <p:nvPr/>
        </p:nvSpPr>
        <p:spPr>
          <a:xfrm>
            <a:off x="289932" y="2807056"/>
            <a:ext cx="4572000" cy="1323439"/>
          </a:xfrm>
          <a:prstGeom prst="rect">
            <a:avLst/>
          </a:prstGeom>
        </p:spPr>
        <p:txBody>
          <a:bodyPr>
            <a:spAutoFit/>
          </a:bodyPr>
          <a:lstStyle/>
          <a:p>
            <a:r>
              <a:rPr lang="en-US" sz="2400" b="1" dirty="0">
                <a:solidFill>
                  <a:schemeClr val="bg1"/>
                </a:solidFill>
                <a:effectLst>
                  <a:outerShdw blurRad="38100" dist="38100" dir="2700000" algn="tl">
                    <a:srgbClr val="000000">
                      <a:alpha val="43137"/>
                    </a:srgbClr>
                  </a:outerShdw>
                </a:effectLst>
              </a:rPr>
              <a:t>BOEM actively seeks TK / IK </a:t>
            </a:r>
          </a:p>
          <a:p>
            <a:endParaRPr lang="en-US" sz="800" b="1" dirty="0">
              <a:solidFill>
                <a:schemeClr val="bg1"/>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2000" b="1" dirty="0">
                <a:solidFill>
                  <a:schemeClr val="bg1"/>
                </a:solidFill>
                <a:effectLst>
                  <a:outerShdw blurRad="38100" dist="38100" dir="2700000" algn="tl">
                    <a:srgbClr val="000000">
                      <a:alpha val="43137"/>
                    </a:srgbClr>
                  </a:outerShdw>
                </a:effectLst>
              </a:rPr>
              <a:t>Complement the science</a:t>
            </a:r>
          </a:p>
          <a:p>
            <a:pPr marL="285750" indent="-285750">
              <a:buFont typeface="Arial" panose="020B0604020202020204" pitchFamily="34" charset="0"/>
              <a:buChar char="•"/>
            </a:pPr>
            <a:endParaRPr lang="en-US" sz="800" b="1" dirty="0">
              <a:solidFill>
                <a:schemeClr val="bg1"/>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2000" b="1" dirty="0">
                <a:solidFill>
                  <a:schemeClr val="bg1"/>
                </a:solidFill>
                <a:effectLst>
                  <a:outerShdw blurRad="38100" dist="38100" dir="2700000" algn="tl">
                    <a:srgbClr val="000000">
                      <a:alpha val="43137"/>
                    </a:srgbClr>
                  </a:outerShdw>
                </a:effectLst>
              </a:rPr>
              <a:t>Strengthens decision-making</a:t>
            </a:r>
          </a:p>
        </p:txBody>
      </p:sp>
      <p:sp>
        <p:nvSpPr>
          <p:cNvPr id="6" name="Rectangle 5">
            <a:extLst>
              <a:ext uri="{FF2B5EF4-FFF2-40B4-BE49-F238E27FC236}">
                <a16:creationId xmlns:a16="http://schemas.microsoft.com/office/drawing/2014/main" xmlns="" id="{3DFB2BD8-8A13-4031-BF5E-0FDAE85BD456}"/>
              </a:ext>
            </a:extLst>
          </p:cNvPr>
          <p:cNvSpPr/>
          <p:nvPr/>
        </p:nvSpPr>
        <p:spPr>
          <a:xfrm>
            <a:off x="289932" y="4257621"/>
            <a:ext cx="8915400" cy="2185214"/>
          </a:xfrm>
          <a:prstGeom prst="rect">
            <a:avLst/>
          </a:prstGeom>
        </p:spPr>
        <p:txBody>
          <a:bodyPr wrap="square">
            <a:spAutoFit/>
          </a:bodyPr>
          <a:lstStyle/>
          <a:p>
            <a:pPr marL="0" lvl="1"/>
            <a:r>
              <a:rPr lang="en-US" sz="2400" b="1" dirty="0" smtClean="0">
                <a:solidFill>
                  <a:schemeClr val="bg1"/>
                </a:solidFill>
                <a:effectLst>
                  <a:outerShdw blurRad="38100" dist="38100" dir="2700000" algn="tl">
                    <a:srgbClr val="000000">
                      <a:alpha val="43137"/>
                    </a:srgbClr>
                  </a:outerShdw>
                </a:effectLst>
              </a:rPr>
              <a:t>TK / IK Informs Analysis and Decisions:</a:t>
            </a:r>
            <a:endParaRPr lang="en-US" sz="2400" b="1" dirty="0">
              <a:solidFill>
                <a:schemeClr val="bg1"/>
              </a:solidFill>
              <a:effectLst>
                <a:outerShdw blurRad="38100" dist="38100" dir="2700000" algn="tl">
                  <a:srgbClr val="000000">
                    <a:alpha val="43137"/>
                  </a:srgbClr>
                </a:outerShdw>
              </a:effectLst>
            </a:endParaRPr>
          </a:p>
          <a:p>
            <a:pPr marL="285750" indent="-285750">
              <a:spcAft>
                <a:spcPts val="900"/>
              </a:spcAft>
              <a:buFont typeface="Arial" panose="020B0604020202020204" pitchFamily="34" charset="0"/>
              <a:buChar char="•"/>
            </a:pPr>
            <a:endParaRPr lang="en-US" sz="200" b="1" dirty="0">
              <a:solidFill>
                <a:schemeClr val="bg1"/>
              </a:solidFill>
              <a:effectLst>
                <a:outerShdw blurRad="38100" dist="38100" dir="2700000" algn="tl">
                  <a:srgbClr val="000000">
                    <a:alpha val="43137"/>
                  </a:srgbClr>
                </a:outerShdw>
              </a:effectLst>
            </a:endParaRPr>
          </a:p>
          <a:p>
            <a:pPr marL="285750" indent="-285750">
              <a:spcAft>
                <a:spcPts val="900"/>
              </a:spcAft>
              <a:buFont typeface="Arial" panose="020B0604020202020204" pitchFamily="34" charset="0"/>
              <a:buChar char="•"/>
            </a:pPr>
            <a:r>
              <a:rPr lang="en-US" sz="2000" b="1" dirty="0">
                <a:solidFill>
                  <a:schemeClr val="bg1"/>
                </a:solidFill>
                <a:effectLst>
                  <a:outerShdw blurRad="38100" dist="38100" dir="2700000" algn="tl">
                    <a:srgbClr val="000000">
                      <a:alpha val="43137"/>
                    </a:srgbClr>
                  </a:outerShdw>
                </a:effectLst>
              </a:rPr>
              <a:t>Understanding of the environment</a:t>
            </a:r>
          </a:p>
          <a:p>
            <a:pPr marL="285750" indent="-285750">
              <a:spcAft>
                <a:spcPts val="900"/>
              </a:spcAft>
              <a:buFont typeface="Arial" panose="020B0604020202020204" pitchFamily="34" charset="0"/>
              <a:buChar char="•"/>
            </a:pPr>
            <a:r>
              <a:rPr lang="en-US" sz="2000" b="1" dirty="0">
                <a:solidFill>
                  <a:schemeClr val="bg1"/>
                </a:solidFill>
                <a:effectLst>
                  <a:outerShdw blurRad="38100" dist="38100" dir="2700000" algn="tl">
                    <a:srgbClr val="000000">
                      <a:alpha val="43137"/>
                    </a:srgbClr>
                  </a:outerShdw>
                </a:effectLst>
              </a:rPr>
              <a:t>Possible alternative actions</a:t>
            </a:r>
          </a:p>
          <a:p>
            <a:pPr marL="285750" indent="-285750">
              <a:spcAft>
                <a:spcPts val="900"/>
              </a:spcAft>
              <a:buFont typeface="Arial" panose="020B0604020202020204" pitchFamily="34" charset="0"/>
              <a:buChar char="•"/>
            </a:pPr>
            <a:r>
              <a:rPr lang="en-US" sz="2000" b="1" dirty="0">
                <a:solidFill>
                  <a:schemeClr val="bg1"/>
                </a:solidFill>
                <a:effectLst>
                  <a:outerShdw blurRad="38100" dist="38100" dir="2700000" algn="tl">
                    <a:srgbClr val="000000">
                      <a:alpha val="43137"/>
                    </a:srgbClr>
                  </a:outerShdw>
                </a:effectLst>
              </a:rPr>
              <a:t>Potential impacts to subsistence activities</a:t>
            </a:r>
          </a:p>
          <a:p>
            <a:pPr marL="285750" indent="-285750">
              <a:spcAft>
                <a:spcPts val="900"/>
              </a:spcAft>
              <a:buFont typeface="Arial" panose="020B0604020202020204" pitchFamily="34" charset="0"/>
              <a:buChar char="•"/>
            </a:pPr>
            <a:r>
              <a:rPr lang="en-US" sz="2000" b="1" dirty="0">
                <a:solidFill>
                  <a:schemeClr val="bg1"/>
                </a:solidFill>
                <a:effectLst>
                  <a:outerShdw blurRad="38100" dist="38100" dir="2700000" algn="tl">
                    <a:srgbClr val="000000">
                      <a:alpha val="43137"/>
                    </a:srgbClr>
                  </a:outerShdw>
                </a:effectLst>
              </a:rPr>
              <a:t>Mitigation measures to avoid or minimize potential impacts </a:t>
            </a:r>
            <a:endParaRPr lang="en-US" sz="2000" dirty="0"/>
          </a:p>
        </p:txBody>
      </p:sp>
      <p:sp>
        <p:nvSpPr>
          <p:cNvPr id="7" name="Rectangle 6">
            <a:extLst>
              <a:ext uri="{FF2B5EF4-FFF2-40B4-BE49-F238E27FC236}">
                <a16:creationId xmlns:a16="http://schemas.microsoft.com/office/drawing/2014/main" xmlns="" id="{6058DAE0-9E3F-45C9-9813-A68248899440}"/>
              </a:ext>
            </a:extLst>
          </p:cNvPr>
          <p:cNvSpPr/>
          <p:nvPr/>
        </p:nvSpPr>
        <p:spPr>
          <a:xfrm>
            <a:off x="265771" y="1154038"/>
            <a:ext cx="8915400" cy="1677382"/>
          </a:xfrm>
          <a:prstGeom prst="rect">
            <a:avLst/>
          </a:prstGeom>
        </p:spPr>
        <p:txBody>
          <a:bodyPr wrap="square">
            <a:spAutoFit/>
          </a:bodyPr>
          <a:lstStyle/>
          <a:p>
            <a:pPr>
              <a:spcAft>
                <a:spcPts val="600"/>
              </a:spcAft>
            </a:pPr>
            <a:r>
              <a:rPr lang="en-US" sz="2400" b="1" kern="0" dirty="0" smtClean="0">
                <a:solidFill>
                  <a:schemeClr val="bg1"/>
                </a:solidFill>
                <a:effectLst>
                  <a:outerShdw blurRad="38100" dist="38100" dir="2700000" algn="tl">
                    <a:srgbClr val="000000">
                      <a:alpha val="43137"/>
                    </a:srgbClr>
                  </a:outerShdw>
                </a:effectLst>
              </a:rPr>
              <a:t>We </a:t>
            </a:r>
            <a:r>
              <a:rPr lang="en-US" sz="2400" b="1" kern="0" dirty="0">
                <a:solidFill>
                  <a:schemeClr val="bg1"/>
                </a:solidFill>
                <a:effectLst>
                  <a:outerShdw blurRad="38100" dist="38100" dir="2700000" algn="tl">
                    <a:srgbClr val="000000">
                      <a:alpha val="43137"/>
                    </a:srgbClr>
                  </a:outerShdw>
                </a:effectLst>
              </a:rPr>
              <a:t>treat traditional knowledge and science </a:t>
            </a:r>
            <a:r>
              <a:rPr lang="en-US" sz="2400" b="1" kern="0" dirty="0" smtClean="0">
                <a:solidFill>
                  <a:schemeClr val="bg1"/>
                </a:solidFill>
                <a:effectLst>
                  <a:outerShdw blurRad="38100" dist="38100" dir="2700000" algn="tl">
                    <a:srgbClr val="000000">
                      <a:alpha val="43137"/>
                    </a:srgbClr>
                  </a:outerShdw>
                </a:effectLst>
              </a:rPr>
              <a:t>as complementary</a:t>
            </a:r>
            <a:r>
              <a:rPr lang="en-US" sz="2400" b="1" kern="0" dirty="0">
                <a:solidFill>
                  <a:schemeClr val="bg1"/>
                </a:solidFill>
                <a:effectLst>
                  <a:outerShdw blurRad="38100" dist="38100" dir="2700000" algn="tl">
                    <a:srgbClr val="000000">
                      <a:alpha val="43137"/>
                    </a:srgbClr>
                  </a:outerShdw>
                </a:effectLst>
              </a:rPr>
              <a:t>.</a:t>
            </a:r>
          </a:p>
          <a:p>
            <a:pPr marL="285750" indent="-285750">
              <a:spcBef>
                <a:spcPts val="600"/>
              </a:spcBef>
              <a:buFont typeface="Arial" panose="020B0604020202020204" pitchFamily="34" charset="0"/>
              <a:buChar char="•"/>
            </a:pPr>
            <a:r>
              <a:rPr lang="en-US" sz="2000" b="1" kern="0" dirty="0" smtClean="0">
                <a:solidFill>
                  <a:schemeClr val="bg1"/>
                </a:solidFill>
                <a:effectLst>
                  <a:outerShdw blurRad="38100" dist="38100" dir="2700000" algn="tl">
                    <a:srgbClr val="000000">
                      <a:alpha val="43137"/>
                    </a:srgbClr>
                  </a:outerShdw>
                </a:effectLst>
              </a:rPr>
              <a:t>Equally </a:t>
            </a:r>
            <a:r>
              <a:rPr lang="en-US" sz="2000" b="1" kern="0" dirty="0">
                <a:solidFill>
                  <a:schemeClr val="bg1"/>
                </a:solidFill>
                <a:effectLst>
                  <a:outerShdw blurRad="38100" dist="38100" dir="2700000" algn="tl">
                    <a:srgbClr val="000000">
                      <a:alpha val="43137"/>
                    </a:srgbClr>
                  </a:outerShdw>
                </a:effectLst>
              </a:rPr>
              <a:t>valuable; </a:t>
            </a:r>
            <a:endParaRPr lang="en-US" sz="2000" b="1" kern="0" dirty="0" smtClean="0">
              <a:solidFill>
                <a:schemeClr val="bg1"/>
              </a:solidFill>
              <a:effectLst>
                <a:outerShdw blurRad="38100" dist="38100" dir="2700000" algn="tl">
                  <a:srgbClr val="000000">
                    <a:alpha val="43137"/>
                  </a:srgbClr>
                </a:outerShdw>
              </a:effectLst>
            </a:endParaRPr>
          </a:p>
          <a:p>
            <a:pPr marL="285750" indent="-285750">
              <a:spcBef>
                <a:spcPts val="600"/>
              </a:spcBef>
              <a:buFont typeface="Arial" panose="020B0604020202020204" pitchFamily="34" charset="0"/>
              <a:buChar char="•"/>
            </a:pPr>
            <a:r>
              <a:rPr lang="en-US" sz="2000" b="1" kern="0" dirty="0" smtClean="0">
                <a:solidFill>
                  <a:schemeClr val="bg1"/>
                </a:solidFill>
                <a:effectLst>
                  <a:outerShdw blurRad="38100" dist="38100" dir="2700000" algn="tl">
                    <a:srgbClr val="000000">
                      <a:alpha val="43137"/>
                    </a:srgbClr>
                  </a:outerShdw>
                </a:effectLst>
              </a:rPr>
              <a:t>Provide </a:t>
            </a:r>
            <a:r>
              <a:rPr lang="en-US" sz="2000" b="1" kern="0" dirty="0">
                <a:solidFill>
                  <a:schemeClr val="bg1"/>
                </a:solidFill>
                <a:effectLst>
                  <a:outerShdw blurRad="38100" dist="38100" dir="2700000" algn="tl">
                    <a:srgbClr val="000000">
                      <a:alpha val="43137"/>
                    </a:srgbClr>
                  </a:outerShdw>
                </a:effectLst>
              </a:rPr>
              <a:t>a more complete picture together</a:t>
            </a:r>
            <a:endParaRPr lang="en-US" sz="2000" dirty="0"/>
          </a:p>
        </p:txBody>
      </p:sp>
      <p:sp>
        <p:nvSpPr>
          <p:cNvPr id="11" name="Rectangle 10">
            <a:extLst>
              <a:ext uri="{FF2B5EF4-FFF2-40B4-BE49-F238E27FC236}">
                <a16:creationId xmlns:a16="http://schemas.microsoft.com/office/drawing/2014/main" xmlns="" id="{ADC0977C-342F-43CE-BEA3-C3C64DFF32AE}"/>
              </a:ext>
            </a:extLst>
          </p:cNvPr>
          <p:cNvSpPr/>
          <p:nvPr/>
        </p:nvSpPr>
        <p:spPr>
          <a:xfrm>
            <a:off x="2209800" y="381000"/>
            <a:ext cx="6781800" cy="492443"/>
          </a:xfrm>
          <a:prstGeom prst="rect">
            <a:avLst/>
          </a:prstGeom>
        </p:spPr>
        <p:txBody>
          <a:bodyPr wrap="square">
            <a:spAutoFit/>
          </a:bodyPr>
          <a:lstStyle/>
          <a:p>
            <a:pPr marL="952500" indent="-952500" algn="ctr">
              <a:defRPr/>
            </a:pPr>
            <a:r>
              <a:rPr lang="en-US" sz="2600" b="1" kern="0" dirty="0">
                <a:solidFill>
                  <a:schemeClr val="bg1"/>
                </a:solidFill>
                <a:effectLst>
                  <a:outerShdw blurRad="38100" dist="38100" dir="2700000" algn="tl">
                    <a:srgbClr val="000000">
                      <a:alpha val="43137"/>
                    </a:srgbClr>
                  </a:outerShdw>
                  <a:reflection endPos="0" dir="5400000" sy="-100000" algn="bl" rotWithShape="0"/>
                </a:effectLst>
              </a:rPr>
              <a:t>Traditional / Indigenous </a:t>
            </a:r>
            <a:r>
              <a:rPr lang="en-US" sz="2600" b="1" kern="0" dirty="0" smtClean="0">
                <a:solidFill>
                  <a:schemeClr val="bg1"/>
                </a:solidFill>
                <a:effectLst>
                  <a:outerShdw blurRad="38100" dist="38100" dir="2700000" algn="tl">
                    <a:srgbClr val="000000">
                      <a:alpha val="43137"/>
                    </a:srgbClr>
                  </a:outerShdw>
                  <a:reflection endPos="0" dir="5400000" sy="-100000" algn="bl" rotWithShape="0"/>
                </a:effectLst>
              </a:rPr>
              <a:t>Knowledge</a:t>
            </a:r>
            <a:endParaRPr lang="en-US" sz="2200" b="1" kern="0" dirty="0">
              <a:solidFill>
                <a:schemeClr val="bg1"/>
              </a:solidFill>
              <a:effectLst>
                <a:outerShdw blurRad="38100" dist="38100" dir="2700000" algn="tl">
                  <a:srgbClr val="000000">
                    <a:alpha val="43137"/>
                  </a:srgbClr>
                </a:outerShdw>
                <a:reflection endPos="0" dir="5400000" sy="-100000" algn="bl" rotWithShape="0"/>
              </a:effectLst>
            </a:endParaRPr>
          </a:p>
        </p:txBody>
      </p:sp>
    </p:spTree>
    <p:extLst>
      <p:ext uri="{BB962C8B-B14F-4D97-AF65-F5344CB8AC3E}">
        <p14:creationId xmlns:p14="http://schemas.microsoft.com/office/powerpoint/2010/main" val="1752949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524000"/>
            <a:ext cx="9144000" cy="2939266"/>
          </a:xfrm>
          <a:prstGeom prst="rect">
            <a:avLst/>
          </a:prstGeom>
        </p:spPr>
        <p:txBody>
          <a:bodyPr wrap="square">
            <a:spAutoFit/>
          </a:bodyPr>
          <a:lstStyle/>
          <a:p>
            <a:pPr marL="800100" lvl="1" indent="-342900">
              <a:lnSpc>
                <a:spcPct val="150000"/>
              </a:lnSpc>
              <a:buFont typeface="Arial" panose="020B0604020202020204" pitchFamily="34" charset="0"/>
              <a:buChar char="•"/>
              <a:defRPr/>
            </a:pPr>
            <a:r>
              <a:rPr lang="en-US"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Show respect for values and traditions</a:t>
            </a:r>
          </a:p>
          <a:p>
            <a:pPr marL="800100" lvl="1" indent="-342900">
              <a:lnSpc>
                <a:spcPct val="150000"/>
              </a:lnSpc>
              <a:buFont typeface="Arial" panose="020B0604020202020204" pitchFamily="34" charset="0"/>
              <a:buChar char="•"/>
              <a:defRPr/>
            </a:pPr>
            <a:r>
              <a:rPr lang="en-US"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Active listening</a:t>
            </a:r>
          </a:p>
          <a:p>
            <a:pPr marL="800100" lvl="1" indent="-342900">
              <a:lnSpc>
                <a:spcPct val="150000"/>
              </a:lnSpc>
              <a:buFont typeface="Arial" panose="020B0604020202020204" pitchFamily="34" charset="0"/>
              <a:buChar char="•"/>
              <a:defRPr/>
            </a:pPr>
            <a:r>
              <a:rPr lang="en-US"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Collaboration </a:t>
            </a:r>
          </a:p>
          <a:p>
            <a:pPr marL="800100" lvl="1" indent="-342900">
              <a:lnSpc>
                <a:spcPct val="150000"/>
              </a:lnSpc>
              <a:buFont typeface="Arial" panose="020B0604020202020204" pitchFamily="34" charset="0"/>
              <a:buChar char="•"/>
              <a:defRPr/>
            </a:pPr>
            <a:r>
              <a:rPr lang="en-US"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Engagement – frequent conversations</a:t>
            </a:r>
          </a:p>
          <a:p>
            <a:pPr marL="800100" lvl="1" indent="-342900">
              <a:lnSpc>
                <a:spcPct val="150000"/>
              </a:lnSpc>
              <a:buFont typeface="Arial" panose="020B0604020202020204" pitchFamily="34" charset="0"/>
              <a:buChar char="•"/>
              <a:defRPr/>
            </a:pPr>
            <a:r>
              <a:rPr lang="en-US"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Exchange of reports and findings</a:t>
            </a:r>
          </a:p>
          <a:p>
            <a:pPr marL="1257300" lvl="2" indent="-342900">
              <a:buFont typeface="Wingdings" panose="05000000000000000000" pitchFamily="2" charset="2"/>
              <a:buChar char="v"/>
              <a:defRPr/>
            </a:pPr>
            <a:r>
              <a:rPr lang="en-US" b="1"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2000" b="1" i="1" dirty="0">
                <a:solidFill>
                  <a:schemeClr val="bg1">
                    <a:lumMod val="95000"/>
                  </a:schemeClr>
                </a:solidFill>
                <a:effectLst>
                  <a:outerShdw blurRad="38100" dist="38100" dir="2700000" algn="tl">
                    <a:srgbClr val="000000">
                      <a:alpha val="43137"/>
                    </a:srgbClr>
                  </a:outerShdw>
                </a:effectLst>
                <a:latin typeface="Candara" panose="020E0502030303020204" pitchFamily="34" charset="0"/>
                <a:cs typeface="Arial" panose="020B0604020202020204" pitchFamily="34" charset="0"/>
              </a:rPr>
              <a:t>It’s all about sharing</a:t>
            </a:r>
            <a:r>
              <a:rPr lang="en-US" b="1"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600" b="1"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(Harry Brower)</a:t>
            </a:r>
            <a:endParaRPr lang="en-US" b="1"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Rectangle 2"/>
          <p:cNvSpPr txBox="1">
            <a:spLocks noChangeArrowheads="1"/>
          </p:cNvSpPr>
          <p:nvPr/>
        </p:nvSpPr>
        <p:spPr bwMode="auto">
          <a:xfrm>
            <a:off x="2209800" y="228600"/>
            <a:ext cx="6775936" cy="762000"/>
          </a:xfrm>
          <a:prstGeom prst="rect">
            <a:avLst/>
          </a:prstGeom>
          <a:noFill/>
          <a:effectLst>
            <a:outerShdw dist="57150" dir="1572000" sx="101000" sy="101000" algn="l" rotWithShape="0">
              <a:schemeClr val="tx1"/>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952500" indent="-952500" eaLnBrk="1" hangingPunct="1">
              <a:defRPr/>
            </a:pPr>
            <a:r>
              <a:rPr lang="en-US" sz="2600" b="1" kern="0" dirty="0">
                <a:solidFill>
                  <a:schemeClr val="bg1"/>
                </a:solidFill>
                <a:effectLst>
                  <a:outerShdw blurRad="38100" dist="38100" dir="2700000" algn="tl">
                    <a:srgbClr val="000000">
                      <a:alpha val="43137"/>
                    </a:srgbClr>
                  </a:outerShdw>
                  <a:reflection endPos="0" dir="5400000" sy="-100000" algn="bl" rotWithShape="0"/>
                </a:effectLst>
              </a:rPr>
              <a:t>Indigenous Engagement in Arctic EIA </a:t>
            </a:r>
          </a:p>
        </p:txBody>
      </p:sp>
      <p:sp>
        <p:nvSpPr>
          <p:cNvPr id="8" name="TextBox 7"/>
          <p:cNvSpPr txBox="1"/>
          <p:nvPr/>
        </p:nvSpPr>
        <p:spPr>
          <a:xfrm>
            <a:off x="0" y="1066800"/>
            <a:ext cx="9144000" cy="584775"/>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Our Best Practices</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Rectangle 8"/>
          <p:cNvSpPr/>
          <p:nvPr/>
        </p:nvSpPr>
        <p:spPr>
          <a:xfrm>
            <a:off x="0" y="4572000"/>
            <a:ext cx="9144000" cy="1815882"/>
          </a:xfrm>
          <a:prstGeom prst="rect">
            <a:avLst/>
          </a:prstGeom>
        </p:spPr>
        <p:txBody>
          <a:bodyPr wrap="square">
            <a:spAutoFit/>
          </a:bodyPr>
          <a:lstStyle/>
          <a:p>
            <a:pPr lvl="1">
              <a:defRPr/>
            </a:pPr>
            <a:r>
              <a:rPr lang="en-US" sz="2800" b="1" dirty="0">
                <a:solidFill>
                  <a:schemeClr val="bg1"/>
                </a:solidFill>
                <a:effectLst>
                  <a:outerShdw blurRad="38100" dist="38100" dir="2700000" algn="tl">
                    <a:srgbClr val="000000">
                      <a:alpha val="43137"/>
                    </a:srgbClr>
                  </a:outerShdw>
                </a:effectLst>
              </a:rPr>
              <a:t>Benefits</a:t>
            </a:r>
          </a:p>
          <a:p>
            <a:pPr marL="800100" lvl="1" indent="-342900">
              <a:buFont typeface="Arial" panose="020B0604020202020204" pitchFamily="34" charset="0"/>
              <a:buChar char="•"/>
              <a:defRPr/>
            </a:pPr>
            <a:r>
              <a:rPr lang="en-US" sz="2000" b="1" dirty="0">
                <a:solidFill>
                  <a:schemeClr val="bg1"/>
                </a:solidFill>
                <a:effectLst>
                  <a:outerShdw blurRad="38100" dist="38100" dir="2700000" algn="tl">
                    <a:srgbClr val="000000">
                      <a:alpha val="43137"/>
                    </a:srgbClr>
                  </a:outerShdw>
                </a:effectLst>
              </a:rPr>
              <a:t>Produces more inclusive decisions</a:t>
            </a:r>
          </a:p>
          <a:p>
            <a:pPr marL="800100" lvl="1" indent="-342900">
              <a:buFont typeface="Arial" panose="020B0604020202020204" pitchFamily="34" charset="0"/>
              <a:buChar char="•"/>
              <a:defRPr/>
            </a:pPr>
            <a:r>
              <a:rPr lang="en-US" sz="2000" b="1" dirty="0">
                <a:solidFill>
                  <a:schemeClr val="bg1"/>
                </a:solidFill>
                <a:effectLst>
                  <a:outerShdw blurRad="38100" dist="38100" dir="2700000" algn="tl">
                    <a:srgbClr val="000000">
                      <a:alpha val="43137"/>
                    </a:srgbClr>
                  </a:outerShdw>
                </a:effectLst>
              </a:rPr>
              <a:t>Creates mutual understanding</a:t>
            </a:r>
          </a:p>
          <a:p>
            <a:pPr marL="800100" lvl="1" indent="-342900">
              <a:buFont typeface="Arial" panose="020B0604020202020204" pitchFamily="34" charset="0"/>
              <a:buChar char="•"/>
              <a:defRPr/>
            </a:pPr>
            <a:r>
              <a:rPr lang="en-US" sz="2000" b="1" dirty="0">
                <a:solidFill>
                  <a:schemeClr val="bg1"/>
                </a:solidFill>
                <a:effectLst>
                  <a:outerShdw blurRad="38100" dist="38100" dir="2700000" algn="tl">
                    <a:srgbClr val="000000">
                      <a:alpha val="43137"/>
                    </a:srgbClr>
                  </a:outerShdw>
                </a:effectLst>
              </a:rPr>
              <a:t>Enhances respect for both worldviews</a:t>
            </a:r>
          </a:p>
          <a:p>
            <a:pPr marL="800100" lvl="1" indent="-342900">
              <a:buFont typeface="Arial" panose="020B0604020202020204" pitchFamily="34" charset="0"/>
              <a:buChar char="•"/>
              <a:defRPr/>
            </a:pPr>
            <a:r>
              <a:rPr lang="en-US" sz="2000" b="1" dirty="0">
                <a:solidFill>
                  <a:schemeClr val="bg1"/>
                </a:solidFill>
                <a:effectLst>
                  <a:outerShdw blurRad="38100" dist="38100" dir="2700000" algn="tl">
                    <a:srgbClr val="000000">
                      <a:alpha val="43137"/>
                    </a:srgbClr>
                  </a:outerShdw>
                </a:effectLst>
              </a:rPr>
              <a:t>Allows more complete use of information</a:t>
            </a:r>
          </a:p>
        </p:txBody>
      </p:sp>
      <p:sp>
        <p:nvSpPr>
          <p:cNvPr id="2" name="Rectangle 1">
            <a:extLst>
              <a:ext uri="{FF2B5EF4-FFF2-40B4-BE49-F238E27FC236}">
                <a16:creationId xmlns:a16="http://schemas.microsoft.com/office/drawing/2014/main" xmlns="" id="{3223A0FF-D3AB-411F-84C5-AA44DE989002}"/>
              </a:ext>
            </a:extLst>
          </p:cNvPr>
          <p:cNvSpPr/>
          <p:nvPr/>
        </p:nvSpPr>
        <p:spPr>
          <a:xfrm>
            <a:off x="0" y="6477000"/>
            <a:ext cx="9144000" cy="307777"/>
          </a:xfrm>
          <a:prstGeom prst="rect">
            <a:avLst/>
          </a:prstGeom>
        </p:spPr>
        <p:txBody>
          <a:bodyPr wrap="square">
            <a:spAutoFit/>
          </a:bodyPr>
          <a:lstStyle/>
          <a:p>
            <a:pPr algn="ctr"/>
            <a:r>
              <a:rPr lang="nb-NO" sz="1400" b="1" dirty="0">
                <a:solidFill>
                  <a:schemeClr val="bg1"/>
                </a:solidFill>
                <a:effectLst>
                  <a:outerShdw blurRad="38100" dist="38100" dir="2700000" algn="tl">
                    <a:srgbClr val="000000">
                      <a:alpha val="43137"/>
                    </a:srgbClr>
                  </a:outerShdw>
                </a:effectLst>
              </a:rPr>
              <a:t>EIA Workshop  </a:t>
            </a:r>
            <a:r>
              <a:rPr lang="en-US" sz="1400" b="1" i="1" dirty="0" err="1">
                <a:solidFill>
                  <a:schemeClr val="bg1"/>
                </a:solidFill>
                <a:effectLst>
                  <a:outerShdw blurRad="38100" dist="38100" dir="2700000" algn="tl">
                    <a:srgbClr val="000000">
                      <a:alpha val="43137"/>
                    </a:srgbClr>
                  </a:outerShdw>
                </a:effectLst>
              </a:rPr>
              <a:t>Utqiaġvik</a:t>
            </a:r>
            <a:r>
              <a:rPr lang="en-US" sz="1400" b="1" i="1" dirty="0">
                <a:solidFill>
                  <a:schemeClr val="bg1"/>
                </a:solidFill>
                <a:effectLst>
                  <a:outerShdw blurRad="38100" dist="38100" dir="2700000" algn="tl">
                    <a:srgbClr val="000000">
                      <a:alpha val="43137"/>
                    </a:srgbClr>
                  </a:outerShdw>
                </a:effectLst>
              </a:rPr>
              <a:t>, November 27-29, 2017</a:t>
            </a:r>
            <a:endParaRPr lang="en-US" sz="1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67772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43400" y="3733800"/>
            <a:ext cx="4495800" cy="1752600"/>
          </a:xfrm>
        </p:spPr>
        <p:txBody>
          <a:bodyPr/>
          <a:lstStyle/>
          <a:p>
            <a:pPr marL="800100" lvl="1" indent="-342900" algn="l">
              <a:buFont typeface="Arial" panose="020B0604020202020204" pitchFamily="34" charset="0"/>
              <a:buChar char="•"/>
            </a:pPr>
            <a:r>
              <a:rPr lang="en-US" sz="2400" b="1" dirty="0" smtClean="0">
                <a:solidFill>
                  <a:schemeClr val="bg1"/>
                </a:solidFill>
                <a:latin typeface="Calibri" panose="020F0502020204030204" pitchFamily="34" charset="0"/>
              </a:rPr>
              <a:t>First Production Anticipated 2020/2021</a:t>
            </a:r>
            <a:endParaRPr lang="en-US" sz="1200" b="1" dirty="0" smtClean="0">
              <a:solidFill>
                <a:schemeClr val="bg1"/>
              </a:solidFill>
              <a:latin typeface="Calibri" panose="020F0502020204030204" pitchFamily="34" charset="0"/>
            </a:endParaRPr>
          </a:p>
          <a:p>
            <a:pPr marL="800100" lvl="1" indent="-342900" algn="l">
              <a:buFont typeface="Arial" panose="020B0604020202020204" pitchFamily="34" charset="0"/>
              <a:buChar char="•"/>
            </a:pPr>
            <a:r>
              <a:rPr lang="en-US" sz="2400" b="1" dirty="0" smtClean="0">
                <a:solidFill>
                  <a:schemeClr val="bg1"/>
                </a:solidFill>
                <a:latin typeface="Calibri" panose="020F0502020204030204" pitchFamily="34" charset="0"/>
              </a:rPr>
              <a:t>Total </a:t>
            </a:r>
            <a:r>
              <a:rPr lang="en-US" sz="2400" b="1" dirty="0">
                <a:solidFill>
                  <a:schemeClr val="bg1"/>
                </a:solidFill>
                <a:latin typeface="Calibri" panose="020F0502020204030204" pitchFamily="34" charset="0"/>
              </a:rPr>
              <a:t>Recovery Estimate 80 - 150 Million Barrels</a:t>
            </a:r>
            <a:endParaRPr lang="en-US" sz="1200" b="1" dirty="0">
              <a:solidFill>
                <a:schemeClr val="bg1"/>
              </a:solidFill>
              <a:latin typeface="Calibri" panose="020F0502020204030204" pitchFamily="34" charset="0"/>
            </a:endParaRPr>
          </a:p>
          <a:p>
            <a:pPr marL="800100" lvl="1" indent="-342900" algn="l">
              <a:buFont typeface="Arial" panose="020B0604020202020204" pitchFamily="34" charset="0"/>
              <a:buChar char="•"/>
            </a:pPr>
            <a:r>
              <a:rPr lang="en-US" sz="2400" b="1" dirty="0">
                <a:solidFill>
                  <a:schemeClr val="bg1"/>
                </a:solidFill>
                <a:latin typeface="Calibri" panose="020F0502020204030204" pitchFamily="34" charset="0"/>
              </a:rPr>
              <a:t>Project Life 15 - 20 Years</a:t>
            </a:r>
            <a:endParaRPr lang="en-US" sz="1200" b="1" dirty="0">
              <a:solidFill>
                <a:schemeClr val="bg1"/>
              </a:solidFill>
              <a:latin typeface="Calibri" panose="020F0502020204030204" pitchFamily="34" charset="0"/>
            </a:endParaRPr>
          </a:p>
          <a:p>
            <a:endParaRPr lang="en-US" dirty="0"/>
          </a:p>
        </p:txBody>
      </p:sp>
      <p:sp>
        <p:nvSpPr>
          <p:cNvPr id="4" name="Slide Number Placeholder 3"/>
          <p:cNvSpPr>
            <a:spLocks noGrp="1"/>
          </p:cNvSpPr>
          <p:nvPr>
            <p:ph type="sldNum" sz="quarter" idx="12"/>
          </p:nvPr>
        </p:nvSpPr>
        <p:spPr/>
        <p:txBody>
          <a:bodyPr/>
          <a:lstStyle/>
          <a:p>
            <a:pPr>
              <a:defRPr/>
            </a:pPr>
            <a:fld id="{C579B33A-B85E-4215-98DA-B93B38748859}" type="slidenum">
              <a:rPr lang="en-US" smtClean="0"/>
              <a:pPr>
                <a:defRPr/>
              </a:pPr>
              <a:t>12</a:t>
            </a:fld>
            <a:endParaRPr lang="en-US" dirty="0"/>
          </a:p>
        </p:txBody>
      </p:sp>
      <p:sp>
        <p:nvSpPr>
          <p:cNvPr id="5" name="Rectangle 4">
            <a:extLst>
              <a:ext uri="{FF2B5EF4-FFF2-40B4-BE49-F238E27FC236}">
                <a16:creationId xmlns:a16="http://schemas.microsoft.com/office/drawing/2014/main" xmlns="" id="{10F68239-1BF9-4054-8B2E-B0EFDDACB83E}"/>
              </a:ext>
            </a:extLst>
          </p:cNvPr>
          <p:cNvSpPr/>
          <p:nvPr/>
        </p:nvSpPr>
        <p:spPr>
          <a:xfrm>
            <a:off x="2209800" y="457200"/>
            <a:ext cx="6781800" cy="492443"/>
          </a:xfrm>
          <a:prstGeom prst="rect">
            <a:avLst/>
          </a:prstGeom>
        </p:spPr>
        <p:txBody>
          <a:bodyPr wrap="square">
            <a:spAutoFit/>
          </a:bodyPr>
          <a:lstStyle/>
          <a:p>
            <a:pPr marL="952500" indent="-952500" algn="ctr">
              <a:defRPr/>
            </a:pPr>
            <a:r>
              <a:rPr lang="en-US" sz="2600" b="1" kern="0" dirty="0">
                <a:solidFill>
                  <a:schemeClr val="bg1"/>
                </a:solidFill>
                <a:effectLst>
                  <a:outerShdw blurRad="38100" dist="38100" dir="2700000" algn="tl">
                    <a:srgbClr val="000000">
                      <a:alpha val="43137"/>
                    </a:srgbClr>
                  </a:outerShdw>
                  <a:reflection endPos="0" dir="5400000" sy="-100000" algn="bl" rotWithShape="0"/>
                </a:effectLst>
                <a:latin typeface="+mj-lt"/>
              </a:rPr>
              <a:t>Liberty </a:t>
            </a:r>
            <a:r>
              <a:rPr lang="en-US" sz="2600" b="1" kern="0" dirty="0" smtClean="0">
                <a:solidFill>
                  <a:schemeClr val="bg1"/>
                </a:solidFill>
                <a:effectLst>
                  <a:outerShdw blurRad="38100" dist="38100" dir="2700000" algn="tl">
                    <a:srgbClr val="000000">
                      <a:alpha val="43137"/>
                    </a:srgbClr>
                  </a:outerShdw>
                  <a:reflection endPos="0" dir="5400000" sy="-100000" algn="bl" rotWithShape="0"/>
                </a:effectLst>
                <a:latin typeface="+mj-lt"/>
              </a:rPr>
              <a:t>Project</a:t>
            </a:r>
            <a:endParaRPr lang="en-US" sz="2600" b="1" kern="0" dirty="0">
              <a:solidFill>
                <a:schemeClr val="bg1"/>
              </a:solidFill>
              <a:effectLst>
                <a:outerShdw blurRad="38100" dist="38100" dir="2700000" algn="tl">
                  <a:srgbClr val="000000">
                    <a:alpha val="43137"/>
                  </a:srgbClr>
                </a:outerShdw>
                <a:reflection endPos="0" dir="5400000" sy="-100000" algn="bl" rotWithShape="0"/>
              </a:effectLst>
              <a:latin typeface="+mj-lt"/>
            </a:endParaRPr>
          </a:p>
        </p:txBody>
      </p:sp>
      <p:pic>
        <p:nvPicPr>
          <p:cNvPr id="6" name="Picture 2" descr="C:\Users\boldrickl\Downloads\DP005 Arctic Overview_v1.pn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6000"/>
                    </a14:imgEffect>
                  </a14:imgLayer>
                </a14:imgProps>
              </a:ext>
              <a:ext uri="{28A0092B-C50C-407E-A947-70E740481C1C}">
                <a14:useLocalDpi xmlns:a14="http://schemas.microsoft.com/office/drawing/2010/main" val="0"/>
              </a:ext>
            </a:extLst>
          </a:blip>
          <a:srcRect/>
          <a:stretch>
            <a:fillRect/>
          </a:stretch>
        </p:blipFill>
        <p:spPr bwMode="auto">
          <a:xfrm>
            <a:off x="4800600" y="1143000"/>
            <a:ext cx="4158018" cy="2590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2" descr="C:\Users\wcrowell\AppData\Local\Microsoft\Windows\Temporary Internet Files\Content.Outlook\XBYAYWU4\LibertyIsland_45c.jpg"/>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2400" y="4191000"/>
            <a:ext cx="4495800" cy="2528888"/>
          </a:xfrm>
          <a:prstGeom prst="rect">
            <a:avLst/>
          </a:prstGeom>
          <a:noFill/>
          <a:effectLst>
            <a:outerShdw blurRad="215900" dist="177800" dir="9660000" algn="ctr" rotWithShape="0">
              <a:schemeClr val="tx1">
                <a:alpha val="74000"/>
              </a:schemeClr>
            </a:out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381000" y="1219200"/>
            <a:ext cx="5181600" cy="2862322"/>
          </a:xfrm>
          <a:prstGeom prst="rect">
            <a:avLst/>
          </a:prstGeom>
        </p:spPr>
        <p:txBody>
          <a:bodyPr wrap="square">
            <a:spAutoFit/>
          </a:bodyPr>
          <a:lstStyle/>
          <a:p>
            <a:pPr marL="800100" lvl="1" indent="-342900" fontAlgn="base">
              <a:buFont typeface="Arial" panose="020B0604020202020204" pitchFamily="34" charset="0"/>
              <a:buChar char="•"/>
            </a:pPr>
            <a:r>
              <a:rPr lang="en-US" sz="2000" b="1" dirty="0">
                <a:solidFill>
                  <a:schemeClr val="bg1"/>
                </a:solidFill>
              </a:rPr>
              <a:t>Artificial Gravel Island, 5.6 miles offshore</a:t>
            </a:r>
            <a:endParaRPr lang="en-US" sz="1600" b="1" dirty="0">
              <a:solidFill>
                <a:schemeClr val="bg1"/>
              </a:solidFill>
            </a:endParaRPr>
          </a:p>
          <a:p>
            <a:pPr marL="800100" lvl="1" indent="-342900" fontAlgn="base">
              <a:buFont typeface="Arial" panose="020B0604020202020204" pitchFamily="34" charset="0"/>
              <a:buChar char="•"/>
            </a:pPr>
            <a:r>
              <a:rPr lang="en-US" sz="2000" b="1" dirty="0">
                <a:solidFill>
                  <a:schemeClr val="bg1"/>
                </a:solidFill>
              </a:rPr>
              <a:t>Drilling &amp; Production Processing Facility on Island</a:t>
            </a:r>
            <a:endParaRPr lang="en-US" sz="1600" b="1" dirty="0">
              <a:solidFill>
                <a:schemeClr val="bg1"/>
              </a:solidFill>
            </a:endParaRPr>
          </a:p>
          <a:p>
            <a:pPr marL="800100" lvl="1" indent="-342900" fontAlgn="base">
              <a:buFont typeface="Arial" panose="020B0604020202020204" pitchFamily="34" charset="0"/>
              <a:buChar char="•"/>
            </a:pPr>
            <a:r>
              <a:rPr lang="en-US" sz="2000" b="1" dirty="0">
                <a:solidFill>
                  <a:schemeClr val="bg1"/>
                </a:solidFill>
              </a:rPr>
              <a:t>Single Phase Oil Pipeline to Shore</a:t>
            </a:r>
            <a:endParaRPr lang="en-US" sz="1600" b="1" dirty="0">
              <a:solidFill>
                <a:schemeClr val="bg1"/>
              </a:solidFill>
            </a:endParaRPr>
          </a:p>
          <a:p>
            <a:pPr marL="800100" lvl="1" indent="-342900" fontAlgn="base">
              <a:buFont typeface="Arial" panose="020B0604020202020204" pitchFamily="34" charset="0"/>
              <a:buChar char="•"/>
            </a:pPr>
            <a:r>
              <a:rPr lang="en-US" sz="2000" b="1" dirty="0">
                <a:solidFill>
                  <a:schemeClr val="bg1"/>
                </a:solidFill>
              </a:rPr>
              <a:t>Peak Production Estimate 60,000 - 70,000 </a:t>
            </a:r>
            <a:r>
              <a:rPr lang="en-US" sz="2000" b="1" dirty="0" smtClean="0">
                <a:solidFill>
                  <a:schemeClr val="bg1"/>
                </a:solidFill>
              </a:rPr>
              <a:t>barrels/day</a:t>
            </a:r>
          </a:p>
          <a:p>
            <a:pPr marL="800100" lvl="1" indent="-342900" fontAlgn="base">
              <a:buFont typeface="Arial" panose="020B0604020202020204" pitchFamily="34" charset="0"/>
              <a:buChar char="•"/>
            </a:pPr>
            <a:r>
              <a:rPr lang="en-US" sz="2000" b="1" dirty="0" smtClean="0">
                <a:solidFill>
                  <a:schemeClr val="bg1"/>
                </a:solidFill>
              </a:rPr>
              <a:t>16 well slots: 5-8 producers, 4-6 injectors, 2 disposal wells</a:t>
            </a:r>
            <a:endParaRPr lang="en-US" sz="1600" b="1" dirty="0">
              <a:solidFill>
                <a:schemeClr val="bg1"/>
              </a:solidFill>
            </a:endParaRPr>
          </a:p>
        </p:txBody>
      </p:sp>
      <p:sp>
        <p:nvSpPr>
          <p:cNvPr id="9" name="TextBox 8"/>
          <p:cNvSpPr txBox="1"/>
          <p:nvPr/>
        </p:nvSpPr>
        <p:spPr>
          <a:xfrm>
            <a:off x="7169407" y="1524000"/>
            <a:ext cx="1210588" cy="461665"/>
          </a:xfrm>
          <a:prstGeom prst="rect">
            <a:avLst/>
          </a:prstGeom>
          <a:noFill/>
        </p:spPr>
        <p:txBody>
          <a:bodyPr wrap="none" rtlCol="0">
            <a:spAutoFit/>
          </a:bodyPr>
          <a:lstStyle/>
          <a:p>
            <a:r>
              <a:rPr lang="en-US" sz="2400" b="1" dirty="0" smtClean="0">
                <a:solidFill>
                  <a:schemeClr val="bg1"/>
                </a:solidFill>
              </a:rPr>
              <a:t>Liberty</a:t>
            </a:r>
            <a:endParaRPr lang="en-US" sz="2400" b="1" dirty="0">
              <a:solidFill>
                <a:schemeClr val="bg1"/>
              </a:solidFill>
            </a:endParaRPr>
          </a:p>
        </p:txBody>
      </p:sp>
      <p:sp>
        <p:nvSpPr>
          <p:cNvPr id="10" name="Down Arrow 9"/>
          <p:cNvSpPr/>
          <p:nvPr/>
        </p:nvSpPr>
        <p:spPr>
          <a:xfrm rot="567066">
            <a:off x="7799526" y="1899047"/>
            <a:ext cx="189660" cy="44803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86456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579B33A-B85E-4215-98DA-B93B38748859}" type="slidenum">
              <a:rPr lang="en-US" smtClean="0"/>
              <a:pPr>
                <a:defRPr/>
              </a:pPr>
              <a:t>13</a:t>
            </a:fld>
            <a:endParaRPr lang="en-US" dirty="0"/>
          </a:p>
        </p:txBody>
      </p:sp>
      <p:sp>
        <p:nvSpPr>
          <p:cNvPr id="6" name="Footer Placeholder 3"/>
          <p:cNvSpPr>
            <a:spLocks noGrp="1"/>
          </p:cNvSpPr>
          <p:nvPr>
            <p:ph type="ftr" sz="quarter" idx="11"/>
          </p:nvPr>
        </p:nvSpPr>
        <p:spPr>
          <a:xfrm>
            <a:off x="0" y="6364705"/>
            <a:ext cx="9144000" cy="457200"/>
          </a:xfrm>
        </p:spPr>
        <p:txBody>
          <a:bodyPr/>
          <a:lstStyle/>
          <a:p>
            <a:r>
              <a:rPr lang="nb-NO" b="1" dirty="0">
                <a:solidFill>
                  <a:schemeClr val="bg1"/>
                </a:solidFill>
                <a:effectLst>
                  <a:outerShdw blurRad="38100" dist="38100" dir="2700000" algn="tl">
                    <a:srgbClr val="000000">
                      <a:alpha val="43137"/>
                    </a:srgbClr>
                  </a:outerShdw>
                </a:effectLst>
                <a:latin typeface="+mn-lt"/>
              </a:rPr>
              <a:t>EIA Workshop  </a:t>
            </a:r>
            <a:r>
              <a:rPr lang="en-US" b="1" i="1" dirty="0" err="1">
                <a:solidFill>
                  <a:schemeClr val="bg1"/>
                </a:solidFill>
                <a:effectLst>
                  <a:outerShdw blurRad="38100" dist="38100" dir="2700000" algn="tl">
                    <a:srgbClr val="000000">
                      <a:alpha val="43137"/>
                    </a:srgbClr>
                  </a:outerShdw>
                </a:effectLst>
                <a:latin typeface="+mn-lt"/>
              </a:rPr>
              <a:t>Utqiaġvik</a:t>
            </a:r>
            <a:r>
              <a:rPr lang="en-US" b="1" i="1" dirty="0">
                <a:solidFill>
                  <a:schemeClr val="bg1"/>
                </a:solidFill>
                <a:effectLst>
                  <a:outerShdw blurRad="38100" dist="38100" dir="2700000" algn="tl">
                    <a:srgbClr val="000000">
                      <a:alpha val="43137"/>
                    </a:srgbClr>
                  </a:outerShdw>
                </a:effectLst>
                <a:latin typeface="+mn-lt"/>
              </a:rPr>
              <a:t>, November 27-29, 2017</a:t>
            </a:r>
            <a:endParaRPr lang="en-US" b="1" dirty="0">
              <a:solidFill>
                <a:schemeClr val="bg1"/>
              </a:solidFill>
              <a:effectLst>
                <a:outerShdw blurRad="38100" dist="38100" dir="2700000" algn="tl">
                  <a:srgbClr val="000000">
                    <a:alpha val="43137"/>
                  </a:srgbClr>
                </a:outerShdw>
              </a:effectLst>
              <a:latin typeface="+mn-lt"/>
            </a:endParaRPr>
          </a:p>
        </p:txBody>
      </p:sp>
      <p:sp>
        <p:nvSpPr>
          <p:cNvPr id="8" name="TextBox 7"/>
          <p:cNvSpPr txBox="1"/>
          <p:nvPr/>
        </p:nvSpPr>
        <p:spPr>
          <a:xfrm>
            <a:off x="304800" y="1981200"/>
            <a:ext cx="8534400" cy="2223686"/>
          </a:xfrm>
          <a:prstGeom prst="rect">
            <a:avLst/>
          </a:prstGeom>
          <a:noFill/>
        </p:spPr>
        <p:txBody>
          <a:bodyPr wrap="square" rtlCol="0">
            <a:spAutoFit/>
          </a:bodyPr>
          <a:lstStyle/>
          <a:p>
            <a:pPr marL="342900" indent="-342900">
              <a:spcAft>
                <a:spcPts val="900"/>
              </a:spcAft>
              <a:buFont typeface="Arial" panose="020B0604020202020204" pitchFamily="34" charset="0"/>
              <a:buChar char="•"/>
            </a:pPr>
            <a:r>
              <a:rPr lang="en-US" sz="2200" b="1" dirty="0">
                <a:solidFill>
                  <a:schemeClr val="bg1"/>
                </a:solidFill>
                <a:effectLst>
                  <a:outerShdw blurRad="38100" dist="38100" dir="2700000" algn="tl">
                    <a:srgbClr val="000000">
                      <a:alpha val="43137"/>
                    </a:srgbClr>
                  </a:outerShdw>
                </a:effectLst>
              </a:rPr>
              <a:t>Whalers identified potential conflicts between fall whaling and development of a gravel island in Beaufort </a:t>
            </a:r>
            <a:r>
              <a:rPr lang="en-US" sz="2200" b="1" dirty="0" smtClean="0">
                <a:solidFill>
                  <a:schemeClr val="bg1"/>
                </a:solidFill>
                <a:effectLst>
                  <a:outerShdw blurRad="38100" dist="38100" dir="2700000" algn="tl">
                    <a:srgbClr val="000000">
                      <a:alpha val="43137"/>
                    </a:srgbClr>
                  </a:outerShdw>
                </a:effectLst>
              </a:rPr>
              <a:t>Sea</a:t>
            </a:r>
          </a:p>
          <a:p>
            <a:pPr marL="342900" indent="-342900">
              <a:spcAft>
                <a:spcPts val="900"/>
              </a:spcAft>
              <a:buFont typeface="Arial" panose="020B0604020202020204" pitchFamily="34" charset="0"/>
              <a:buChar char="•"/>
            </a:pPr>
            <a:endParaRPr lang="en-US" sz="400" b="1" dirty="0">
              <a:solidFill>
                <a:schemeClr val="bg1"/>
              </a:solidFill>
              <a:effectLst>
                <a:outerShdw blurRad="38100" dist="38100" dir="2700000" algn="tl">
                  <a:srgbClr val="000000">
                    <a:alpha val="43137"/>
                  </a:srgbClr>
                </a:outerShdw>
              </a:effectLst>
            </a:endParaRPr>
          </a:p>
          <a:p>
            <a:pPr marL="342900" indent="-342900">
              <a:spcAft>
                <a:spcPts val="900"/>
              </a:spcAft>
              <a:buFont typeface="Arial" panose="020B0604020202020204" pitchFamily="34" charset="0"/>
              <a:buChar char="•"/>
            </a:pPr>
            <a:r>
              <a:rPr lang="en-US" sz="2200" b="1" dirty="0">
                <a:solidFill>
                  <a:schemeClr val="bg1"/>
                </a:solidFill>
                <a:effectLst>
                  <a:outerShdw blurRad="38100" dist="38100" dir="2700000" algn="tl">
                    <a:srgbClr val="000000">
                      <a:alpha val="43137"/>
                    </a:srgbClr>
                  </a:outerShdw>
                </a:effectLst>
              </a:rPr>
              <a:t>Mitigation measures provided by whalers were described in draft environmental impact statement</a:t>
            </a:r>
            <a:endParaRPr lang="en-US" sz="2000" b="1" dirty="0">
              <a:solidFill>
                <a:schemeClr val="bg1"/>
              </a:solidFill>
              <a:effectLst>
                <a:outerShdw blurRad="38100" dist="38100" dir="2700000" algn="tl">
                  <a:srgbClr val="000000">
                    <a:alpha val="43137"/>
                  </a:srgbClr>
                </a:outerShdw>
              </a:effectLst>
            </a:endParaRPr>
          </a:p>
          <a:p>
            <a:pPr marL="742950" lvl="1" indent="-285750">
              <a:spcAft>
                <a:spcPts val="900"/>
              </a:spcAft>
              <a:buFont typeface="Arial" panose="020B0604020202020204" pitchFamily="34" charset="0"/>
              <a:buChar char="•"/>
            </a:pPr>
            <a:r>
              <a:rPr lang="en-US" sz="2000" b="1" dirty="0">
                <a:solidFill>
                  <a:schemeClr val="bg1"/>
                </a:solidFill>
                <a:effectLst>
                  <a:outerShdw blurRad="38100" dist="38100" dir="2700000" algn="tl">
                    <a:srgbClr val="000000">
                      <a:alpha val="43137"/>
                    </a:srgbClr>
                  </a:outerShdw>
                </a:effectLst>
              </a:rPr>
              <a:t>Set quiet periods during whale migration and harvest</a:t>
            </a:r>
            <a:endParaRPr lang="en-US" b="1" dirty="0">
              <a:solidFill>
                <a:schemeClr val="bg1"/>
              </a:solidFill>
              <a:effectLst>
                <a:outerShdw blurRad="38100" dist="38100" dir="2700000" algn="tl">
                  <a:srgbClr val="000000">
                    <a:alpha val="43137"/>
                  </a:srgbClr>
                </a:outerShdw>
              </a:effectLst>
            </a:endParaRPr>
          </a:p>
        </p:txBody>
      </p:sp>
      <p:sp>
        <p:nvSpPr>
          <p:cNvPr id="3" name="Rectangle 2">
            <a:extLst>
              <a:ext uri="{FF2B5EF4-FFF2-40B4-BE49-F238E27FC236}">
                <a16:creationId xmlns:a16="http://schemas.microsoft.com/office/drawing/2014/main" xmlns="" id="{10F68239-1BF9-4054-8B2E-B0EFDDACB83E}"/>
              </a:ext>
            </a:extLst>
          </p:cNvPr>
          <p:cNvSpPr/>
          <p:nvPr/>
        </p:nvSpPr>
        <p:spPr>
          <a:xfrm>
            <a:off x="2209800" y="457200"/>
            <a:ext cx="6781800" cy="492443"/>
          </a:xfrm>
          <a:prstGeom prst="rect">
            <a:avLst/>
          </a:prstGeom>
        </p:spPr>
        <p:txBody>
          <a:bodyPr wrap="square">
            <a:spAutoFit/>
          </a:bodyPr>
          <a:lstStyle/>
          <a:p>
            <a:pPr marL="952500" indent="-952500" algn="ctr">
              <a:defRPr/>
            </a:pPr>
            <a:r>
              <a:rPr lang="en-US" sz="2600" b="1" kern="0" dirty="0">
                <a:solidFill>
                  <a:schemeClr val="bg1"/>
                </a:solidFill>
                <a:effectLst>
                  <a:outerShdw blurRad="38100" dist="38100" dir="2700000" algn="tl">
                    <a:srgbClr val="000000">
                      <a:alpha val="43137"/>
                    </a:srgbClr>
                  </a:outerShdw>
                  <a:reflection endPos="0" dir="5400000" sy="-100000" algn="bl" rotWithShape="0"/>
                </a:effectLst>
                <a:latin typeface="+mj-lt"/>
              </a:rPr>
              <a:t>Liberty Project EIS  </a:t>
            </a:r>
          </a:p>
        </p:txBody>
      </p:sp>
      <p:sp>
        <p:nvSpPr>
          <p:cNvPr id="10" name="Rectangle 9">
            <a:extLst>
              <a:ext uri="{FF2B5EF4-FFF2-40B4-BE49-F238E27FC236}">
                <a16:creationId xmlns:a16="http://schemas.microsoft.com/office/drawing/2014/main" xmlns="" id="{5149C839-A9E8-4354-9FEA-08EE0FCCFB7D}"/>
              </a:ext>
            </a:extLst>
          </p:cNvPr>
          <p:cNvSpPr/>
          <p:nvPr/>
        </p:nvSpPr>
        <p:spPr>
          <a:xfrm>
            <a:off x="0" y="1440359"/>
            <a:ext cx="9144000" cy="769441"/>
          </a:xfrm>
          <a:prstGeom prst="rect">
            <a:avLst/>
          </a:prstGeom>
        </p:spPr>
        <p:txBody>
          <a:bodyPr wrap="square">
            <a:spAutoFit/>
          </a:bodyPr>
          <a:lstStyle/>
          <a:p>
            <a:pPr lvl="1"/>
            <a:r>
              <a:rPr lang="en-US" sz="2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Use of Traditional / Indigenous Knowledge</a:t>
            </a:r>
            <a:r>
              <a:rPr lang="en-US" dirty="0"/>
              <a:t/>
            </a:r>
            <a:br>
              <a:rPr lang="en-US" dirty="0"/>
            </a:br>
            <a:endParaRPr lang="en-US" dirty="0"/>
          </a:p>
        </p:txBody>
      </p:sp>
      <p:sp>
        <p:nvSpPr>
          <p:cNvPr id="11" name="Rectangle 10">
            <a:extLst>
              <a:ext uri="{FF2B5EF4-FFF2-40B4-BE49-F238E27FC236}">
                <a16:creationId xmlns:a16="http://schemas.microsoft.com/office/drawing/2014/main" xmlns="" id="{0EA85190-A757-45FF-9D5A-DF4BDBA231AA}"/>
              </a:ext>
            </a:extLst>
          </p:cNvPr>
          <p:cNvSpPr/>
          <p:nvPr/>
        </p:nvSpPr>
        <p:spPr>
          <a:xfrm>
            <a:off x="304800" y="4204886"/>
            <a:ext cx="8839200" cy="1246495"/>
          </a:xfrm>
          <a:prstGeom prst="rect">
            <a:avLst/>
          </a:prstGeom>
        </p:spPr>
        <p:txBody>
          <a:bodyPr wrap="square">
            <a:spAutoFit/>
          </a:bodyPr>
          <a:lstStyle/>
          <a:p>
            <a:pPr marL="742950" lvl="1" indent="-285750">
              <a:spcAft>
                <a:spcPts val="900"/>
              </a:spcAft>
              <a:buFont typeface="Arial" panose="020B0604020202020204" pitchFamily="34" charset="0"/>
              <a:buChar char="•"/>
            </a:pPr>
            <a:r>
              <a:rPr lang="en-US" sz="2000" b="1" dirty="0">
                <a:solidFill>
                  <a:schemeClr val="bg1"/>
                </a:solidFill>
                <a:effectLst>
                  <a:outerShdw blurRad="38100" dist="38100" dir="2700000" algn="tl">
                    <a:srgbClr val="000000">
                      <a:alpha val="43137"/>
                    </a:srgbClr>
                  </a:outerShdw>
                </a:effectLst>
              </a:rPr>
              <a:t>Winter construction to proactively avoid and minimize conflicts</a:t>
            </a:r>
          </a:p>
          <a:p>
            <a:pPr marL="742950" lvl="1" indent="-285750">
              <a:spcAft>
                <a:spcPts val="900"/>
              </a:spcAft>
              <a:buFont typeface="Arial" panose="020B0604020202020204" pitchFamily="34" charset="0"/>
              <a:buChar char="•"/>
            </a:pPr>
            <a:r>
              <a:rPr lang="en-US" sz="2000" b="1" dirty="0">
                <a:solidFill>
                  <a:schemeClr val="bg1"/>
                </a:solidFill>
                <a:effectLst>
                  <a:outerShdw blurRad="38100" dist="38100" dir="2700000" algn="tl">
                    <a:srgbClr val="000000">
                      <a:alpha val="43137"/>
                    </a:srgbClr>
                  </a:outerShdw>
                </a:effectLst>
              </a:rPr>
              <a:t>Marine Mammal Observers on vessels to avoid animals </a:t>
            </a:r>
          </a:p>
          <a:p>
            <a:pPr marL="742950" lvl="1" indent="-285750">
              <a:spcAft>
                <a:spcPts val="600"/>
              </a:spcAft>
              <a:buFont typeface="Arial" panose="020B0604020202020204" pitchFamily="34" charset="0"/>
              <a:buChar char="•"/>
            </a:pPr>
            <a:r>
              <a:rPr lang="en-US" sz="2000" b="1" dirty="0">
                <a:solidFill>
                  <a:schemeClr val="bg1"/>
                </a:solidFill>
                <a:effectLst>
                  <a:outerShdw blurRad="38100" dist="38100" dir="2700000" algn="tl">
                    <a:srgbClr val="000000">
                      <a:alpha val="43137"/>
                    </a:srgbClr>
                  </a:outerShdw>
                </a:effectLst>
              </a:rPr>
              <a:t>Limited vessel speeds and routes to minimize potential impacts</a:t>
            </a:r>
          </a:p>
        </p:txBody>
      </p:sp>
    </p:spTree>
    <p:extLst>
      <p:ext uri="{BB962C8B-B14F-4D97-AF65-F5344CB8AC3E}">
        <p14:creationId xmlns:p14="http://schemas.microsoft.com/office/powerpoint/2010/main" val="3262334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09800" y="304800"/>
            <a:ext cx="6781800" cy="6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lvl1pPr algn="ctr" fontAlgn="base">
              <a:spcBef>
                <a:spcPct val="0"/>
              </a:spcBef>
              <a:spcAft>
                <a:spcPct val="0"/>
              </a:spcAft>
              <a:defRPr sz="2200" b="0" baseline="0">
                <a:solidFill>
                  <a:schemeClr val="bg1"/>
                </a:solidFill>
                <a:latin typeface="Century Gothic" panose="020B0502020202020204" pitchFamily="34" charset="0"/>
                <a:ea typeface="+mj-ea"/>
                <a:cs typeface="+mj-cs"/>
              </a:defRPr>
            </a:lvl1pPr>
            <a:lvl2pPr algn="ctr" fontAlgn="base">
              <a:spcBef>
                <a:spcPct val="0"/>
              </a:spcBef>
              <a:spcAft>
                <a:spcPct val="0"/>
              </a:spcAft>
              <a:defRPr sz="4400">
                <a:solidFill>
                  <a:schemeClr val="tx2"/>
                </a:solidFill>
                <a:latin typeface="Arial" charset="0"/>
              </a:defRPr>
            </a:lvl2pPr>
            <a:lvl3pPr algn="ctr" fontAlgn="base">
              <a:spcBef>
                <a:spcPct val="0"/>
              </a:spcBef>
              <a:spcAft>
                <a:spcPct val="0"/>
              </a:spcAft>
              <a:defRPr sz="4400">
                <a:solidFill>
                  <a:schemeClr val="tx2"/>
                </a:solidFill>
                <a:latin typeface="Arial" charset="0"/>
              </a:defRPr>
            </a:lvl3pPr>
            <a:lvl4pPr algn="ctr" fontAlgn="base">
              <a:spcBef>
                <a:spcPct val="0"/>
              </a:spcBef>
              <a:spcAft>
                <a:spcPct val="0"/>
              </a:spcAft>
              <a:defRPr sz="4400">
                <a:solidFill>
                  <a:schemeClr val="tx2"/>
                </a:solidFill>
                <a:latin typeface="Arial" charset="0"/>
              </a:defRPr>
            </a:lvl4pPr>
            <a:lvl5pPr algn="ctr" fontAlgn="base">
              <a:spcBef>
                <a:spcPct val="0"/>
              </a:spcBef>
              <a:spcAft>
                <a:spcPct val="0"/>
              </a:spcAft>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sz="48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Quyana</a:t>
            </a:r>
            <a:endParaRPr lang="en-US" sz="4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219200"/>
            <a:ext cx="7748144" cy="5077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0999" y="5715000"/>
            <a:ext cx="990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3"/>
          <p:cNvSpPr>
            <a:spLocks noGrp="1"/>
          </p:cNvSpPr>
          <p:nvPr>
            <p:ph type="ftr" sz="quarter" idx="11"/>
          </p:nvPr>
        </p:nvSpPr>
        <p:spPr>
          <a:xfrm>
            <a:off x="0" y="6400800"/>
            <a:ext cx="9144000" cy="429127"/>
          </a:xfrm>
        </p:spPr>
        <p:txBody>
          <a:bodyPr/>
          <a:lstStyle/>
          <a:p>
            <a:r>
              <a:rPr lang="nb-NO" b="1" dirty="0">
                <a:solidFill>
                  <a:schemeClr val="bg1"/>
                </a:solidFill>
                <a:effectLst>
                  <a:outerShdw blurRad="38100" dist="38100" dir="2700000" algn="tl">
                    <a:srgbClr val="000000">
                      <a:alpha val="43137"/>
                    </a:srgbClr>
                  </a:outerShdw>
                </a:effectLst>
              </a:rPr>
              <a:t>EIA Workshop  </a:t>
            </a:r>
            <a:r>
              <a:rPr lang="en-US" b="1" i="1" dirty="0" err="1">
                <a:solidFill>
                  <a:schemeClr val="bg1"/>
                </a:solidFill>
                <a:effectLst>
                  <a:outerShdw blurRad="38100" dist="38100" dir="2700000" algn="tl">
                    <a:srgbClr val="000000">
                      <a:alpha val="43137"/>
                    </a:srgbClr>
                  </a:outerShdw>
                </a:effectLst>
              </a:rPr>
              <a:t>Utqiaġvik</a:t>
            </a:r>
            <a:r>
              <a:rPr lang="en-US" b="1" i="1" dirty="0">
                <a:solidFill>
                  <a:schemeClr val="bg1"/>
                </a:solidFill>
                <a:effectLst>
                  <a:outerShdw blurRad="38100" dist="38100" dir="2700000" algn="tl">
                    <a:srgbClr val="000000">
                      <a:alpha val="43137"/>
                    </a:srgbClr>
                  </a:outerShdw>
                </a:effectLst>
              </a:rPr>
              <a:t>, November 27-29, 2017</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77924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a:xfrm>
            <a:off x="0" y="6400800"/>
            <a:ext cx="9144000" cy="457200"/>
          </a:xfrm>
        </p:spPr>
        <p:txBody>
          <a:bodyPr/>
          <a:lstStyle/>
          <a:p>
            <a:r>
              <a:rPr lang="nb-NO" b="1" dirty="0">
                <a:solidFill>
                  <a:schemeClr val="bg1"/>
                </a:solidFill>
                <a:effectLst>
                  <a:outerShdw blurRad="38100" dist="38100" dir="2700000" algn="tl">
                    <a:srgbClr val="000000">
                      <a:alpha val="43137"/>
                    </a:srgbClr>
                  </a:outerShdw>
                </a:effectLst>
              </a:rPr>
              <a:t>EIA Workshop  </a:t>
            </a:r>
            <a:r>
              <a:rPr lang="en-US" b="1" i="1" dirty="0" err="1">
                <a:solidFill>
                  <a:schemeClr val="bg1"/>
                </a:solidFill>
                <a:effectLst>
                  <a:outerShdw blurRad="38100" dist="38100" dir="2700000" algn="tl">
                    <a:srgbClr val="000000">
                      <a:alpha val="43137"/>
                    </a:srgbClr>
                  </a:outerShdw>
                </a:effectLst>
              </a:rPr>
              <a:t>Utqiaġvik</a:t>
            </a:r>
            <a:r>
              <a:rPr lang="en-US" b="1" i="1" dirty="0">
                <a:solidFill>
                  <a:schemeClr val="bg1"/>
                </a:solidFill>
                <a:effectLst>
                  <a:outerShdw blurRad="38100" dist="38100" dir="2700000" algn="tl">
                    <a:srgbClr val="000000">
                      <a:alpha val="43137"/>
                    </a:srgbClr>
                  </a:outerShdw>
                </a:effectLst>
              </a:rPr>
              <a:t>, November 27-29, 2017</a:t>
            </a:r>
            <a:endParaRPr lang="en-US" b="1" dirty="0">
              <a:solidFill>
                <a:schemeClr val="bg1"/>
              </a:solidFill>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xmlns="" id="{51FCCF92-D8D2-4DAC-AE67-33CF6196A2BC}"/>
              </a:ext>
            </a:extLst>
          </p:cNvPr>
          <p:cNvSpPr/>
          <p:nvPr/>
        </p:nvSpPr>
        <p:spPr>
          <a:xfrm>
            <a:off x="228600" y="1752600"/>
            <a:ext cx="8915400" cy="3662541"/>
          </a:xfrm>
          <a:prstGeom prst="rect">
            <a:avLst/>
          </a:prstGeom>
        </p:spPr>
        <p:txBody>
          <a:bodyPr wrap="square">
            <a:spAutoFit/>
          </a:bodyPr>
          <a:lstStyle/>
          <a:p>
            <a:r>
              <a:rPr lang="en-US" sz="2400" b="1" dirty="0">
                <a:solidFill>
                  <a:schemeClr val="bg1"/>
                </a:solidFill>
                <a:effectLst>
                  <a:outerShdw blurRad="38100" dist="38100" dir="2700000" algn="tl">
                    <a:srgbClr val="000000">
                      <a:alpha val="43137"/>
                    </a:srgbClr>
                  </a:outerShdw>
                </a:effectLst>
              </a:rPr>
              <a:t>EIA = Environmental Impact Statement </a:t>
            </a:r>
            <a:r>
              <a:rPr lang="en-US" sz="2400" b="1" dirty="0" smtClean="0">
                <a:solidFill>
                  <a:schemeClr val="bg1"/>
                </a:solidFill>
                <a:effectLst>
                  <a:outerShdw blurRad="38100" dist="38100" dir="2700000" algn="tl">
                    <a:srgbClr val="000000">
                      <a:alpha val="43137"/>
                    </a:srgbClr>
                  </a:outerShdw>
                </a:effectLst>
              </a:rPr>
              <a:t>(EIS)</a:t>
            </a:r>
          </a:p>
          <a:p>
            <a:r>
              <a:rPr lang="en-US" sz="2000" b="1" dirty="0" smtClean="0">
                <a:solidFill>
                  <a:schemeClr val="bg1"/>
                </a:solidFill>
                <a:effectLst>
                  <a:outerShdw blurRad="38100" dist="38100" dir="2700000" algn="tl">
                    <a:srgbClr val="000000">
                      <a:alpha val="43137"/>
                    </a:srgbClr>
                  </a:outerShdw>
                </a:effectLst>
              </a:rPr>
              <a:t>-  </a:t>
            </a:r>
            <a:r>
              <a:rPr lang="en-US" sz="2000" b="1" dirty="0">
                <a:solidFill>
                  <a:schemeClr val="bg1"/>
                </a:solidFill>
                <a:effectLst>
                  <a:outerShdw blurRad="38100" dist="38100" dir="2700000" algn="tl">
                    <a:srgbClr val="000000">
                      <a:alpha val="43137"/>
                    </a:srgbClr>
                  </a:outerShdw>
                </a:effectLst>
              </a:rPr>
              <a:t>Mandated by the National Environmental Policy Act 1969 (NEPA)</a:t>
            </a:r>
          </a:p>
          <a:p>
            <a:r>
              <a:rPr lang="en-US" sz="800" dirty="0">
                <a:solidFill>
                  <a:schemeClr val="bg1"/>
                </a:solidFill>
              </a:rPr>
              <a:t/>
            </a:r>
            <a:br>
              <a:rPr lang="en-US" sz="800" dirty="0">
                <a:solidFill>
                  <a:schemeClr val="bg1"/>
                </a:solidFill>
              </a:rPr>
            </a:br>
            <a:r>
              <a:rPr lang="en-US" b="1" dirty="0">
                <a:solidFill>
                  <a:schemeClr val="bg1"/>
                </a:solidFill>
                <a:effectLst>
                  <a:outerShdw blurRad="38100" dist="38100" dir="2700000" algn="tl">
                    <a:srgbClr val="000000">
                      <a:alpha val="43137"/>
                    </a:srgbClr>
                  </a:outerShdw>
                </a:effectLst>
              </a:rPr>
              <a:t>-  </a:t>
            </a:r>
            <a:r>
              <a:rPr lang="en-US" sz="2000" b="1" dirty="0">
                <a:solidFill>
                  <a:schemeClr val="bg1"/>
                </a:solidFill>
                <a:effectLst>
                  <a:outerShdw blurRad="38100" dist="38100" dir="2700000" algn="tl">
                    <a:srgbClr val="000000">
                      <a:alpha val="43137"/>
                    </a:srgbClr>
                  </a:outerShdw>
                </a:effectLst>
              </a:rPr>
              <a:t>BOEM is the lead agency responsible to prepare </a:t>
            </a:r>
            <a:r>
              <a:rPr lang="en-US" sz="2000" b="1" dirty="0" smtClean="0">
                <a:solidFill>
                  <a:schemeClr val="bg1"/>
                </a:solidFill>
                <a:effectLst>
                  <a:outerShdw blurRad="38100" dist="38100" dir="2700000" algn="tl">
                    <a:srgbClr val="000000">
                      <a:alpha val="43137"/>
                    </a:srgbClr>
                  </a:outerShdw>
                </a:effectLst>
              </a:rPr>
              <a:t>EIS’s</a:t>
            </a:r>
            <a:r>
              <a:rPr lang="en-US" sz="2000" b="1" dirty="0">
                <a:solidFill>
                  <a:schemeClr val="bg1"/>
                </a:solidFill>
                <a:effectLst>
                  <a:outerShdw blurRad="38100" dist="38100" dir="2700000" algn="tl">
                    <a:srgbClr val="000000">
                      <a:alpha val="43137"/>
                    </a:srgbClr>
                  </a:outerShdw>
                </a:effectLst>
              </a:rPr>
              <a:t/>
            </a:r>
            <a:br>
              <a:rPr lang="en-US" sz="2000" b="1" dirty="0">
                <a:solidFill>
                  <a:schemeClr val="bg1"/>
                </a:solidFill>
                <a:effectLst>
                  <a:outerShdw blurRad="38100" dist="38100" dir="2700000" algn="tl">
                    <a:srgbClr val="000000">
                      <a:alpha val="43137"/>
                    </a:srgbClr>
                  </a:outerShdw>
                </a:effectLst>
              </a:rPr>
            </a:br>
            <a:r>
              <a:rPr lang="en-US" dirty="0">
                <a:solidFill>
                  <a:schemeClr val="bg1"/>
                </a:solidFill>
              </a:rPr>
              <a:t/>
            </a:r>
            <a:br>
              <a:rPr lang="en-US" dirty="0">
                <a:solidFill>
                  <a:schemeClr val="bg1"/>
                </a:solidFill>
              </a:rPr>
            </a:br>
            <a:r>
              <a:rPr lang="en-US" sz="2200" b="1" u="sng" dirty="0">
                <a:solidFill>
                  <a:schemeClr val="bg1"/>
                </a:solidFill>
                <a:effectLst>
                  <a:outerShdw blurRad="38100" dist="38100" dir="2700000" algn="tl">
                    <a:srgbClr val="000000">
                      <a:alpha val="43137"/>
                    </a:srgbClr>
                  </a:outerShdw>
                </a:effectLst>
              </a:rPr>
              <a:t>International Context</a:t>
            </a:r>
            <a:r>
              <a:rPr lang="en-US" sz="2200" b="1" dirty="0">
                <a:solidFill>
                  <a:schemeClr val="bg1"/>
                </a:solidFill>
                <a:effectLst>
                  <a:outerShdw blurRad="38100" dist="38100" dir="2700000" algn="tl">
                    <a:srgbClr val="000000">
                      <a:alpha val="43137"/>
                    </a:srgbClr>
                  </a:outerShdw>
                </a:effectLst>
              </a:rPr>
              <a:t>:</a:t>
            </a:r>
          </a:p>
          <a:p>
            <a:pPr>
              <a:lnSpc>
                <a:spcPct val="150000"/>
              </a:lnSpc>
            </a:pPr>
            <a:r>
              <a:rPr lang="en-US" sz="2000" b="1" dirty="0">
                <a:solidFill>
                  <a:schemeClr val="bg1"/>
                </a:solidFill>
                <a:effectLst>
                  <a:outerShdw blurRad="38100" dist="38100" dir="2700000" algn="tl">
                    <a:srgbClr val="000000">
                      <a:alpha val="43137"/>
                    </a:srgbClr>
                  </a:outerShdw>
                </a:effectLst>
              </a:rPr>
              <a:t>-  Strategic EIA ≈ BOEM Programmatic National Oil &amp; Gas Program</a:t>
            </a:r>
            <a:br>
              <a:rPr lang="en-US" sz="2000" b="1" dirty="0">
                <a:solidFill>
                  <a:schemeClr val="bg1"/>
                </a:solidFill>
                <a:effectLst>
                  <a:outerShdw blurRad="38100" dist="38100" dir="2700000" algn="tl">
                    <a:srgbClr val="000000">
                      <a:alpha val="43137"/>
                    </a:srgbClr>
                  </a:outerShdw>
                </a:effectLst>
              </a:rPr>
            </a:br>
            <a:r>
              <a:rPr lang="en-US" sz="2000" b="1" dirty="0">
                <a:solidFill>
                  <a:schemeClr val="bg1"/>
                </a:solidFill>
                <a:effectLst>
                  <a:outerShdw blurRad="38100" dist="38100" dir="2700000" algn="tl">
                    <a:srgbClr val="000000">
                      <a:alpha val="43137"/>
                    </a:srgbClr>
                  </a:outerShdw>
                </a:effectLst>
              </a:rPr>
              <a:t>-  Regional EIA ≈ BOEM Lease Area EIS</a:t>
            </a:r>
            <a:br>
              <a:rPr lang="en-US" sz="2000" b="1" dirty="0">
                <a:solidFill>
                  <a:schemeClr val="bg1"/>
                </a:solidFill>
                <a:effectLst>
                  <a:outerShdw blurRad="38100" dist="38100" dir="2700000" algn="tl">
                    <a:srgbClr val="000000">
                      <a:alpha val="43137"/>
                    </a:srgbClr>
                  </a:outerShdw>
                </a:effectLst>
              </a:rPr>
            </a:br>
            <a:r>
              <a:rPr lang="en-US" sz="2000" b="1" dirty="0">
                <a:solidFill>
                  <a:schemeClr val="bg1"/>
                </a:solidFill>
                <a:effectLst>
                  <a:outerShdw blurRad="38100" dist="38100" dir="2700000" algn="tl">
                    <a:srgbClr val="000000">
                      <a:alpha val="43137"/>
                    </a:srgbClr>
                  </a:outerShdw>
                </a:effectLst>
              </a:rPr>
              <a:t>-  Project EIA ≈ BOEM </a:t>
            </a:r>
            <a:r>
              <a:rPr lang="en-US" sz="2000" b="1" dirty="0" smtClean="0">
                <a:solidFill>
                  <a:schemeClr val="bg1"/>
                </a:solidFill>
                <a:effectLst>
                  <a:outerShdw blurRad="38100" dist="38100" dir="2700000" algn="tl">
                    <a:srgbClr val="000000">
                      <a:alpha val="43137"/>
                    </a:srgbClr>
                  </a:outerShdw>
                </a:effectLst>
              </a:rPr>
              <a:t>Development </a:t>
            </a:r>
            <a:r>
              <a:rPr lang="en-US" sz="2000" b="1" dirty="0">
                <a:solidFill>
                  <a:schemeClr val="bg1"/>
                </a:solidFill>
                <a:effectLst>
                  <a:outerShdw blurRad="38100" dist="38100" dir="2700000" algn="tl">
                    <a:srgbClr val="000000">
                      <a:alpha val="43137"/>
                    </a:srgbClr>
                  </a:outerShdw>
                </a:effectLst>
              </a:rPr>
              <a:t>Plan </a:t>
            </a:r>
            <a:r>
              <a:rPr lang="en-US" sz="2000" b="1" dirty="0" smtClean="0">
                <a:solidFill>
                  <a:schemeClr val="bg1"/>
                </a:solidFill>
                <a:effectLst>
                  <a:outerShdw blurRad="38100" dist="38100" dir="2700000" algn="tl">
                    <a:srgbClr val="000000">
                      <a:alpha val="43137"/>
                    </a:srgbClr>
                  </a:outerShdw>
                </a:effectLst>
              </a:rPr>
              <a:t>EIS</a:t>
            </a:r>
            <a:r>
              <a:rPr lang="en-US" sz="2000" b="1" dirty="0">
                <a:solidFill>
                  <a:schemeClr val="bg1"/>
                </a:solidFill>
                <a:effectLst>
                  <a:outerShdw blurRad="38100" dist="38100" dir="2700000" algn="tl">
                    <a:srgbClr val="000000">
                      <a:alpha val="43137"/>
                    </a:srgbClr>
                  </a:outerShdw>
                </a:effectLst>
              </a:rPr>
              <a:t/>
            </a:r>
            <a:br>
              <a:rPr lang="en-US" sz="2000" b="1" dirty="0">
                <a:solidFill>
                  <a:schemeClr val="bg1"/>
                </a:solidFill>
                <a:effectLst>
                  <a:outerShdw blurRad="38100" dist="38100" dir="2700000" algn="tl">
                    <a:srgbClr val="000000">
                      <a:alpha val="43137"/>
                    </a:srgbClr>
                  </a:outerShdw>
                </a:effectLst>
              </a:rPr>
            </a:br>
            <a:endParaRPr lang="en-US" sz="2000" b="1" dirty="0">
              <a:solidFill>
                <a:schemeClr val="bg1"/>
              </a:solidFill>
              <a:effectLst>
                <a:outerShdw blurRad="38100" dist="38100" dir="2700000" algn="tl">
                  <a:srgbClr val="000000">
                    <a:alpha val="43137"/>
                  </a:srgbClr>
                </a:outerShdw>
              </a:effectLst>
            </a:endParaRPr>
          </a:p>
        </p:txBody>
      </p:sp>
      <p:sp>
        <p:nvSpPr>
          <p:cNvPr id="9" name="Rectangle 8">
            <a:extLst>
              <a:ext uri="{FF2B5EF4-FFF2-40B4-BE49-F238E27FC236}">
                <a16:creationId xmlns:a16="http://schemas.microsoft.com/office/drawing/2014/main" xmlns="" id="{BA5D9FC1-CF27-4B76-9733-FEC6E91EEDCE}"/>
              </a:ext>
            </a:extLst>
          </p:cNvPr>
          <p:cNvSpPr/>
          <p:nvPr/>
        </p:nvSpPr>
        <p:spPr>
          <a:xfrm>
            <a:off x="2209800" y="381000"/>
            <a:ext cx="6781800" cy="492443"/>
          </a:xfrm>
          <a:prstGeom prst="rect">
            <a:avLst/>
          </a:prstGeom>
        </p:spPr>
        <p:txBody>
          <a:bodyPr wrap="square">
            <a:spAutoFit/>
          </a:bodyPr>
          <a:lstStyle/>
          <a:p>
            <a:pPr marL="952500" indent="-952500" algn="ctr">
              <a:defRPr/>
            </a:pPr>
            <a:r>
              <a:rPr lang="en-US" sz="2600" b="1" kern="0" dirty="0">
                <a:solidFill>
                  <a:schemeClr val="bg1"/>
                </a:solidFill>
                <a:effectLst>
                  <a:outerShdw blurRad="38100" dist="38100" dir="2700000" algn="tl">
                    <a:srgbClr val="000000">
                      <a:alpha val="43137"/>
                    </a:srgbClr>
                  </a:outerShdw>
                  <a:reflection endPos="0" dir="5400000" sy="-100000" algn="bl" rotWithShape="0"/>
                </a:effectLst>
              </a:rPr>
              <a:t>Environmental Impact Assessments </a:t>
            </a:r>
            <a:r>
              <a:rPr lang="en-US" sz="2200" b="1" kern="0" dirty="0">
                <a:solidFill>
                  <a:schemeClr val="bg1"/>
                </a:solidFill>
                <a:effectLst>
                  <a:outerShdw blurRad="38100" dist="38100" dir="2700000" algn="tl">
                    <a:srgbClr val="000000">
                      <a:alpha val="43137"/>
                    </a:srgbClr>
                  </a:outerShdw>
                  <a:reflection endPos="0" dir="5400000" sy="-100000" algn="bl" rotWithShape="0"/>
                </a:effectLst>
              </a:rPr>
              <a:t>(EIAs)  </a:t>
            </a:r>
          </a:p>
        </p:txBody>
      </p:sp>
    </p:spTree>
    <p:extLst>
      <p:ext uri="{BB962C8B-B14F-4D97-AF65-F5344CB8AC3E}">
        <p14:creationId xmlns:p14="http://schemas.microsoft.com/office/powerpoint/2010/main" val="1403580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0" y="2333655"/>
            <a:ext cx="42672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chemeClr val="tx1">
                    <a:tint val="75000"/>
                  </a:schemeClr>
                </a:solidFill>
                <a:latin typeface="+mn-lt"/>
                <a:ea typeface="+mn-ea"/>
                <a:cs typeface="+mn-cs"/>
              </a:defRPr>
            </a:lvl1pPr>
            <a:lvl2pPr marL="457200" indent="0" algn="ctr" rtl="0" eaLnBrk="1" fontAlgn="base" hangingPunct="1">
              <a:spcBef>
                <a:spcPct val="20000"/>
              </a:spcBef>
              <a:spcAft>
                <a:spcPct val="0"/>
              </a:spcAft>
              <a:buNone/>
              <a:defRPr sz="2800">
                <a:solidFill>
                  <a:schemeClr val="tx1">
                    <a:tint val="75000"/>
                  </a:schemeClr>
                </a:solidFill>
                <a:latin typeface="+mn-lt"/>
              </a:defRPr>
            </a:lvl2pPr>
            <a:lvl3pPr marL="914400" indent="0" algn="ctr" rtl="0" eaLnBrk="1" fontAlgn="base" hangingPunct="1">
              <a:spcBef>
                <a:spcPct val="20000"/>
              </a:spcBef>
              <a:spcAft>
                <a:spcPct val="0"/>
              </a:spcAft>
              <a:buNone/>
              <a:defRPr sz="2400">
                <a:solidFill>
                  <a:schemeClr val="tx1">
                    <a:tint val="75000"/>
                  </a:schemeClr>
                </a:solidFill>
                <a:latin typeface="+mn-lt"/>
              </a:defRPr>
            </a:lvl3pPr>
            <a:lvl4pPr marL="1371600" indent="0" algn="ctr" rtl="0" eaLnBrk="1" fontAlgn="base" hangingPunct="1">
              <a:spcBef>
                <a:spcPct val="20000"/>
              </a:spcBef>
              <a:spcAft>
                <a:spcPct val="0"/>
              </a:spcAft>
              <a:buNone/>
              <a:defRPr sz="2000">
                <a:solidFill>
                  <a:schemeClr val="tx1">
                    <a:tint val="75000"/>
                  </a:schemeClr>
                </a:solidFill>
                <a:latin typeface="+mn-lt"/>
              </a:defRPr>
            </a:lvl4pPr>
            <a:lvl5pPr marL="1828800" indent="0" algn="ctr" rtl="0" eaLnBrk="1" fontAlgn="base" hangingPunct="1">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sz="2000">
                <a:solidFill>
                  <a:schemeClr val="tx1">
                    <a:tint val="75000"/>
                  </a:schemeClr>
                </a:solidFill>
                <a:latin typeface="+mn-lt"/>
              </a:defRPr>
            </a:lvl6pPr>
            <a:lvl7pPr marL="2743200" indent="0" algn="ctr" rtl="0" eaLnBrk="1" fontAlgn="base" hangingPunct="1">
              <a:spcBef>
                <a:spcPct val="20000"/>
              </a:spcBef>
              <a:spcAft>
                <a:spcPct val="0"/>
              </a:spcAft>
              <a:buNone/>
              <a:defRPr sz="2000">
                <a:solidFill>
                  <a:schemeClr val="tx1">
                    <a:tint val="75000"/>
                  </a:schemeClr>
                </a:solidFill>
                <a:latin typeface="+mn-lt"/>
              </a:defRPr>
            </a:lvl7pPr>
            <a:lvl8pPr marL="3200400" indent="0" algn="ctr" rtl="0" eaLnBrk="1" fontAlgn="base" hangingPunct="1">
              <a:spcBef>
                <a:spcPct val="20000"/>
              </a:spcBef>
              <a:spcAft>
                <a:spcPct val="0"/>
              </a:spcAft>
              <a:buNone/>
              <a:defRPr sz="2000">
                <a:solidFill>
                  <a:schemeClr val="tx1">
                    <a:tint val="75000"/>
                  </a:schemeClr>
                </a:solidFill>
                <a:latin typeface="+mn-lt"/>
              </a:defRPr>
            </a:lvl8pPr>
            <a:lvl9pPr marL="3657600" indent="0" algn="ctr" rtl="0" eaLnBrk="1" fontAlgn="base" hangingPunct="1">
              <a:spcBef>
                <a:spcPct val="20000"/>
              </a:spcBef>
              <a:spcAft>
                <a:spcPct val="0"/>
              </a:spcAft>
              <a:buNone/>
              <a:defRPr sz="2000">
                <a:solidFill>
                  <a:schemeClr val="tx1">
                    <a:tint val="75000"/>
                  </a:schemeClr>
                </a:solidFill>
                <a:latin typeface="+mn-lt"/>
              </a:defRPr>
            </a:lvl9pPr>
          </a:lstStyle>
          <a:p>
            <a:pPr marL="342900" indent="-342900" algn="l">
              <a:lnSpc>
                <a:spcPct val="90000"/>
              </a:lnSpc>
              <a:spcBef>
                <a:spcPts val="1200"/>
              </a:spcBef>
              <a:buFont typeface="Arial" panose="020B0604020202020204" pitchFamily="34" charset="0"/>
              <a:buChar char="•"/>
            </a:pPr>
            <a:r>
              <a:rPr lang="en-US" sz="1800" b="1" kern="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Engagement is Key – Tribes, Public, </a:t>
            </a:r>
            <a:r>
              <a:rPr lang="en-US" sz="1800" b="1" kern="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Governments</a:t>
            </a:r>
            <a:endParaRPr lang="en-US" sz="800" b="1" kern="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lgn="l">
              <a:lnSpc>
                <a:spcPct val="90000"/>
              </a:lnSpc>
              <a:spcBef>
                <a:spcPts val="1200"/>
              </a:spcBef>
              <a:buFont typeface="Arial" panose="020B0604020202020204" pitchFamily="34" charset="0"/>
              <a:buChar char="•"/>
            </a:pPr>
            <a:r>
              <a:rPr lang="en-US" sz="1800" b="1" kern="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Multiple steps, decision points,   </a:t>
            </a:r>
            <a:r>
              <a:rPr lang="en-US" sz="1800" b="1" kern="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a:t>
            </a:r>
            <a:r>
              <a:rPr lang="en-US" sz="1800" b="1" kern="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opportunities for input            during each </a:t>
            </a:r>
            <a:r>
              <a:rPr lang="en-US" sz="1800" b="1" kern="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phase</a:t>
            </a:r>
          </a:p>
          <a:p>
            <a:pPr marL="342900" indent="-342900" algn="l">
              <a:lnSpc>
                <a:spcPct val="90000"/>
              </a:lnSpc>
              <a:spcBef>
                <a:spcPts val="1200"/>
              </a:spcBef>
              <a:buFont typeface="Arial" panose="020B0604020202020204" pitchFamily="34" charset="0"/>
              <a:buChar char="•"/>
            </a:pPr>
            <a:r>
              <a:rPr lang="en-US" sz="1800" b="1" kern="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Entire </a:t>
            </a:r>
            <a:r>
              <a:rPr lang="en-US" sz="1800" b="1" kern="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process spans years </a:t>
            </a:r>
          </a:p>
          <a:p>
            <a:pPr>
              <a:lnSpc>
                <a:spcPct val="90000"/>
              </a:lnSpc>
              <a:buFont typeface="Wingdings" pitchFamily="2" charset="2"/>
              <a:buNone/>
            </a:pPr>
            <a:endParaRPr lang="en-US" kern="0" dirty="0">
              <a:solidFill>
                <a:schemeClr val="bg1"/>
              </a:solidFill>
            </a:endParaRPr>
          </a:p>
        </p:txBody>
      </p:sp>
      <p:sp>
        <p:nvSpPr>
          <p:cNvPr id="6" name="Left-Right Arrow 5"/>
          <p:cNvSpPr/>
          <p:nvPr/>
        </p:nvSpPr>
        <p:spPr>
          <a:xfrm>
            <a:off x="4495800" y="1600200"/>
            <a:ext cx="3810000" cy="57510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Geographic Scope</a:t>
            </a:r>
          </a:p>
        </p:txBody>
      </p:sp>
      <p:sp>
        <p:nvSpPr>
          <p:cNvPr id="7" name="Down Arrow 6"/>
          <p:cNvSpPr/>
          <p:nvPr/>
        </p:nvSpPr>
        <p:spPr>
          <a:xfrm>
            <a:off x="3804414" y="2200501"/>
            <a:ext cx="762000" cy="3201987"/>
          </a:xfrm>
          <a:prstGeom prst="downArrow">
            <a:avLst/>
          </a:prstGeom>
          <a:gradFill flip="none" rotWithShape="1">
            <a:gsLst>
              <a:gs pos="100000">
                <a:srgbClr val="ABCFD2"/>
              </a:gs>
              <a:gs pos="0">
                <a:schemeClr val="accent1"/>
              </a:gs>
              <a:gs pos="50000">
                <a:schemeClr val="accent1">
                  <a:shade val="67500"/>
                  <a:satMod val="115000"/>
                </a:schemeClr>
              </a:gs>
              <a:gs pos="100000">
                <a:schemeClr val="accent1">
                  <a:shade val="100000"/>
                  <a:satMod val="115000"/>
                </a:schemeClr>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962400" y="2667000"/>
            <a:ext cx="381000" cy="1938992"/>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YEARS</a:t>
            </a:r>
          </a:p>
        </p:txBody>
      </p:sp>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8619"/>
          <a:stretch/>
        </p:blipFill>
        <p:spPr bwMode="auto">
          <a:xfrm>
            <a:off x="4419600" y="2209800"/>
            <a:ext cx="4442012" cy="320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572000" y="2438400"/>
            <a:ext cx="3733800" cy="400110"/>
          </a:xfrm>
          <a:prstGeom prst="rect">
            <a:avLst/>
          </a:prstGeom>
          <a:noFill/>
        </p:spPr>
        <p:txBody>
          <a:bodyPr wrap="square" rtlCol="0">
            <a:spAutoFit/>
          </a:bodyPr>
          <a:lstStyle/>
          <a:p>
            <a:pPr algn="ctr"/>
            <a:r>
              <a:rPr lang="en-US" sz="2000" b="1" dirty="0">
                <a:effectLst>
                  <a:outerShdw blurRad="38100" dist="38100" dir="2700000" algn="tl">
                    <a:srgbClr val="000000">
                      <a:alpha val="43137"/>
                    </a:srgbClr>
                  </a:outerShdw>
                </a:effectLst>
              </a:rPr>
              <a:t>Five Year Program</a:t>
            </a:r>
          </a:p>
        </p:txBody>
      </p:sp>
      <p:sp>
        <p:nvSpPr>
          <p:cNvPr id="11" name="TextBox 10"/>
          <p:cNvSpPr txBox="1"/>
          <p:nvPr/>
        </p:nvSpPr>
        <p:spPr>
          <a:xfrm>
            <a:off x="4953000" y="3124200"/>
            <a:ext cx="3048000" cy="400110"/>
          </a:xfrm>
          <a:prstGeom prst="rect">
            <a:avLst/>
          </a:prstGeom>
          <a:noFill/>
        </p:spPr>
        <p:txBody>
          <a:bodyPr wrap="square" rtlCol="0">
            <a:spAutoFit/>
          </a:bodyPr>
          <a:lstStyle/>
          <a:p>
            <a:pPr algn="ctr"/>
            <a:r>
              <a:rPr lang="en-US" sz="2000" b="1" dirty="0">
                <a:effectLst>
                  <a:outerShdw blurRad="38100" dist="38100" dir="2700000" algn="tl">
                    <a:srgbClr val="000000">
                      <a:alpha val="43137"/>
                    </a:srgbClr>
                  </a:outerShdw>
                </a:effectLst>
              </a:rPr>
              <a:t>Lease Sale</a:t>
            </a:r>
          </a:p>
        </p:txBody>
      </p:sp>
      <p:sp>
        <p:nvSpPr>
          <p:cNvPr id="12" name="TextBox 11"/>
          <p:cNvSpPr txBox="1"/>
          <p:nvPr/>
        </p:nvSpPr>
        <p:spPr>
          <a:xfrm>
            <a:off x="5346700" y="3867090"/>
            <a:ext cx="2184400" cy="400110"/>
          </a:xfrm>
          <a:prstGeom prst="rect">
            <a:avLst/>
          </a:prstGeom>
          <a:noFill/>
        </p:spPr>
        <p:txBody>
          <a:bodyPr wrap="square" rtlCol="0">
            <a:spAutoFit/>
          </a:bodyPr>
          <a:lstStyle/>
          <a:p>
            <a:pPr algn="ctr"/>
            <a:r>
              <a:rPr lang="en-US" sz="2000" b="1" dirty="0">
                <a:effectLst>
                  <a:outerShdw blurRad="38100" dist="38100" dir="2700000" algn="tl">
                    <a:srgbClr val="000000">
                      <a:alpha val="43137"/>
                    </a:srgbClr>
                  </a:outerShdw>
                </a:effectLst>
              </a:rPr>
              <a:t>Exploration</a:t>
            </a:r>
          </a:p>
        </p:txBody>
      </p:sp>
      <p:sp>
        <p:nvSpPr>
          <p:cNvPr id="13" name="TextBox 12"/>
          <p:cNvSpPr txBox="1"/>
          <p:nvPr/>
        </p:nvSpPr>
        <p:spPr>
          <a:xfrm>
            <a:off x="5562600" y="4648200"/>
            <a:ext cx="1968500" cy="400110"/>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rPr>
              <a:t>Development</a:t>
            </a:r>
            <a:endParaRPr lang="en-US" sz="2000" b="1" dirty="0">
              <a:effectLst>
                <a:outerShdw blurRad="38100" dist="38100" dir="2700000" algn="tl">
                  <a:srgbClr val="000000">
                    <a:alpha val="43137"/>
                  </a:srgbClr>
                </a:outerShdw>
              </a:effectLst>
            </a:endParaRPr>
          </a:p>
        </p:txBody>
      </p:sp>
      <p:sp>
        <p:nvSpPr>
          <p:cNvPr id="14" name="Rectangle 2"/>
          <p:cNvSpPr txBox="1">
            <a:spLocks noChangeArrowheads="1"/>
          </p:cNvSpPr>
          <p:nvPr/>
        </p:nvSpPr>
        <p:spPr bwMode="auto">
          <a:xfrm>
            <a:off x="2209800" y="304800"/>
            <a:ext cx="6852136" cy="762000"/>
          </a:xfrm>
          <a:prstGeom prst="rect">
            <a:avLst/>
          </a:prstGeom>
          <a:noFill/>
          <a:effectLst>
            <a:outerShdw dist="57150" dir="1572000" sx="101000" sy="101000" algn="l" rotWithShape="0">
              <a:schemeClr val="tx1"/>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952500" indent="-952500" eaLnBrk="1" hangingPunct="1">
              <a:defRPr/>
            </a:pPr>
            <a:r>
              <a:rPr lang="en-US" sz="2800" b="1" kern="0" dirty="0">
                <a:solidFill>
                  <a:schemeClr val="bg1"/>
                </a:solidFill>
                <a:effectLst>
                  <a:outerShdw blurRad="38100" dist="38100" dir="2700000" algn="tl">
                    <a:srgbClr val="000000">
                      <a:alpha val="43137"/>
                    </a:srgbClr>
                  </a:outerShdw>
                  <a:reflection endPos="0" dir="5400000" sy="-100000" algn="bl" rotWithShape="0"/>
                </a:effectLst>
              </a:rPr>
              <a:t> </a:t>
            </a:r>
            <a:r>
              <a:rPr lang="en-US" sz="2600" b="1" kern="0" dirty="0">
                <a:solidFill>
                  <a:schemeClr val="bg1"/>
                </a:solidFill>
                <a:effectLst>
                  <a:outerShdw blurRad="38100" dist="38100" dir="2700000" algn="tl">
                    <a:srgbClr val="000000">
                      <a:alpha val="43137"/>
                    </a:srgbClr>
                  </a:outerShdw>
                  <a:reflection endPos="0" dir="5400000" sy="-100000" algn="bl" rotWithShape="0"/>
                </a:effectLst>
              </a:rPr>
              <a:t>Engagement Process </a:t>
            </a:r>
          </a:p>
        </p:txBody>
      </p:sp>
      <p:sp>
        <p:nvSpPr>
          <p:cNvPr id="2" name="Rectangle 1">
            <a:extLst>
              <a:ext uri="{FF2B5EF4-FFF2-40B4-BE49-F238E27FC236}">
                <a16:creationId xmlns:a16="http://schemas.microsoft.com/office/drawing/2014/main" xmlns="" id="{DE458780-601E-422F-A3B8-8DF548FE5245}"/>
              </a:ext>
            </a:extLst>
          </p:cNvPr>
          <p:cNvSpPr/>
          <p:nvPr/>
        </p:nvSpPr>
        <p:spPr>
          <a:xfrm>
            <a:off x="8021" y="6522149"/>
            <a:ext cx="9144000" cy="307777"/>
          </a:xfrm>
          <a:prstGeom prst="rect">
            <a:avLst/>
          </a:prstGeom>
        </p:spPr>
        <p:txBody>
          <a:bodyPr wrap="square">
            <a:spAutoFit/>
          </a:bodyPr>
          <a:lstStyle/>
          <a:p>
            <a:pPr algn="ctr"/>
            <a:r>
              <a:rPr lang="nb-NO" sz="1400" b="1" dirty="0">
                <a:solidFill>
                  <a:schemeClr val="bg1"/>
                </a:solidFill>
                <a:effectLst>
                  <a:outerShdw blurRad="38100" dist="38100" dir="2700000" algn="tl">
                    <a:srgbClr val="000000">
                      <a:alpha val="43137"/>
                    </a:srgbClr>
                  </a:outerShdw>
                </a:effectLst>
              </a:rPr>
              <a:t>EIA Workshop  </a:t>
            </a:r>
            <a:r>
              <a:rPr lang="en-US" sz="1400" b="1" i="1" dirty="0" err="1">
                <a:solidFill>
                  <a:schemeClr val="bg1"/>
                </a:solidFill>
                <a:effectLst>
                  <a:outerShdw blurRad="38100" dist="38100" dir="2700000" algn="tl">
                    <a:srgbClr val="000000">
                      <a:alpha val="43137"/>
                    </a:srgbClr>
                  </a:outerShdw>
                </a:effectLst>
              </a:rPr>
              <a:t>Utqiaġvik</a:t>
            </a:r>
            <a:r>
              <a:rPr lang="en-US" sz="1400" b="1" i="1" dirty="0">
                <a:solidFill>
                  <a:schemeClr val="bg1"/>
                </a:solidFill>
                <a:effectLst>
                  <a:outerShdw blurRad="38100" dist="38100" dir="2700000" algn="tl">
                    <a:srgbClr val="000000">
                      <a:alpha val="43137"/>
                    </a:srgbClr>
                  </a:outerShdw>
                </a:effectLst>
              </a:rPr>
              <a:t>, November 27-29, 2017</a:t>
            </a:r>
            <a:endParaRPr lang="en-US" sz="1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09520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a:spLocks/>
          </p:cNvSpPr>
          <p:nvPr/>
        </p:nvSpPr>
        <p:spPr>
          <a:xfrm>
            <a:off x="7418864" y="5663487"/>
            <a:ext cx="1645920" cy="10676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143" name="Straight Arrow Connector 142"/>
          <p:cNvCxnSpPr/>
          <p:nvPr/>
        </p:nvCxnSpPr>
        <p:spPr>
          <a:xfrm flipV="1">
            <a:off x="4304850" y="4056004"/>
            <a:ext cx="725300" cy="954068"/>
          </a:xfrm>
          <a:prstGeom prst="straightConnector1">
            <a:avLst/>
          </a:prstGeom>
          <a:ln>
            <a:solidFill>
              <a:schemeClr val="bg1"/>
            </a:solidFill>
            <a:headEnd type="arrow"/>
            <a:tailEnd type="arrow"/>
          </a:ln>
        </p:spPr>
        <p:style>
          <a:lnRef idx="2">
            <a:schemeClr val="dk1"/>
          </a:lnRef>
          <a:fillRef idx="0">
            <a:schemeClr val="dk1"/>
          </a:fillRef>
          <a:effectRef idx="1">
            <a:schemeClr val="dk1"/>
          </a:effectRef>
          <a:fontRef idx="minor">
            <a:schemeClr val="tx1"/>
          </a:fontRef>
        </p:style>
      </p:cxnSp>
      <p:grpSp>
        <p:nvGrpSpPr>
          <p:cNvPr id="111" name="Group 110"/>
          <p:cNvGrpSpPr/>
          <p:nvPr/>
        </p:nvGrpSpPr>
        <p:grpSpPr>
          <a:xfrm>
            <a:off x="4845159" y="2585814"/>
            <a:ext cx="2144750" cy="556335"/>
            <a:chOff x="2514600" y="1752599"/>
            <a:chExt cx="5724767" cy="1381046"/>
          </a:xfrm>
          <a:effectLst>
            <a:outerShdw blurRad="38100" dist="12700" dir="2700000" algn="tl" rotWithShape="0">
              <a:prstClr val="black">
                <a:alpha val="40000"/>
              </a:prstClr>
            </a:outerShdw>
          </a:effectLst>
        </p:grpSpPr>
        <p:cxnSp>
          <p:nvCxnSpPr>
            <p:cNvPr id="112" name="Elbow Connector 111"/>
            <p:cNvCxnSpPr/>
            <p:nvPr/>
          </p:nvCxnSpPr>
          <p:spPr>
            <a:xfrm rot="16200000" flipV="1">
              <a:off x="4693725" y="-426525"/>
              <a:ext cx="1366518" cy="5724767"/>
            </a:xfrm>
            <a:prstGeom prst="bentConnector2">
              <a:avLst/>
            </a:prstGeom>
            <a:ln w="25400">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3" name="Elbow Connector 92"/>
            <p:cNvCxnSpPr/>
            <p:nvPr/>
          </p:nvCxnSpPr>
          <p:spPr>
            <a:xfrm>
              <a:off x="2514600" y="1752599"/>
              <a:ext cx="0" cy="1381046"/>
            </a:xfrm>
            <a:prstGeom prst="straightConnector1">
              <a:avLst/>
            </a:prstGeom>
            <a:ln w="25400">
              <a:solidFill>
                <a:schemeClr val="accent5"/>
              </a:solidFill>
              <a:headEnd type="none"/>
              <a:tailEnd type="arrow" w="lg" len="lg"/>
            </a:ln>
          </p:spPr>
          <p:style>
            <a:lnRef idx="1">
              <a:schemeClr val="accent1"/>
            </a:lnRef>
            <a:fillRef idx="0">
              <a:schemeClr val="accent1"/>
            </a:fillRef>
            <a:effectRef idx="0">
              <a:schemeClr val="accent1"/>
            </a:effectRef>
            <a:fontRef idx="minor">
              <a:schemeClr val="tx1"/>
            </a:fontRef>
          </p:style>
        </p:cxnSp>
      </p:grpSp>
      <p:grpSp>
        <p:nvGrpSpPr>
          <p:cNvPr id="108" name="Group 107"/>
          <p:cNvGrpSpPr/>
          <p:nvPr/>
        </p:nvGrpSpPr>
        <p:grpSpPr>
          <a:xfrm>
            <a:off x="2832866" y="2587559"/>
            <a:ext cx="1870322" cy="526992"/>
            <a:chOff x="2514600" y="1752599"/>
            <a:chExt cx="5724767" cy="1381046"/>
          </a:xfrm>
          <a:effectLst>
            <a:outerShdw blurRad="38100" dist="12700" dir="2700000" algn="tl" rotWithShape="0">
              <a:prstClr val="black">
                <a:alpha val="40000"/>
              </a:prstClr>
            </a:outerShdw>
          </a:effectLst>
        </p:grpSpPr>
        <p:cxnSp>
          <p:nvCxnSpPr>
            <p:cNvPr id="109" name="Elbow Connector 108"/>
            <p:cNvCxnSpPr/>
            <p:nvPr/>
          </p:nvCxnSpPr>
          <p:spPr>
            <a:xfrm rot="16200000" flipV="1">
              <a:off x="4693725" y="-426525"/>
              <a:ext cx="1366518" cy="5724767"/>
            </a:xfrm>
            <a:prstGeom prst="bentConnector2">
              <a:avLst/>
            </a:prstGeom>
            <a:ln w="25400">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0" name="Elbow Connector 92"/>
            <p:cNvCxnSpPr/>
            <p:nvPr/>
          </p:nvCxnSpPr>
          <p:spPr>
            <a:xfrm>
              <a:off x="2514600" y="1752599"/>
              <a:ext cx="0" cy="1381046"/>
            </a:xfrm>
            <a:prstGeom prst="straightConnector1">
              <a:avLst/>
            </a:prstGeom>
            <a:ln w="25400">
              <a:solidFill>
                <a:schemeClr val="accent5"/>
              </a:solidFill>
              <a:headEnd type="none"/>
              <a:tailEnd type="arrow" w="lg" len="lg"/>
            </a:ln>
          </p:spPr>
          <p:style>
            <a:lnRef idx="1">
              <a:schemeClr val="accent1"/>
            </a:lnRef>
            <a:fillRef idx="0">
              <a:schemeClr val="accent1"/>
            </a:fillRef>
            <a:effectRef idx="0">
              <a:schemeClr val="accent1"/>
            </a:effectRef>
            <a:fontRef idx="minor">
              <a:schemeClr val="tx1"/>
            </a:fontRef>
          </p:style>
        </p:cxnSp>
      </p:grpSp>
      <p:sp>
        <p:nvSpPr>
          <p:cNvPr id="39" name="Rectangle 38"/>
          <p:cNvSpPr>
            <a:spLocks/>
          </p:cNvSpPr>
          <p:nvPr/>
        </p:nvSpPr>
        <p:spPr>
          <a:xfrm>
            <a:off x="4506996" y="3144763"/>
            <a:ext cx="1798856" cy="921990"/>
          </a:xfrm>
          <a:prstGeom prst="rect">
            <a:avLst/>
          </a:prstGeom>
          <a:solidFill>
            <a:srgbClr val="AFDC7E"/>
          </a:solidFill>
          <a:ln>
            <a:solidFill>
              <a:srgbClr val="006C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Environmental Analysis/ Mitigation</a:t>
            </a:r>
          </a:p>
          <a:p>
            <a:pPr algn="ctr"/>
            <a:r>
              <a:rPr lang="en-US" sz="1600" b="1" dirty="0" smtClean="0">
                <a:solidFill>
                  <a:schemeClr val="tx1"/>
                </a:solidFill>
              </a:rPr>
              <a:t>(EIS)</a:t>
            </a:r>
            <a:endParaRPr lang="en-US" sz="1600" b="1" dirty="0">
              <a:solidFill>
                <a:schemeClr val="tx1"/>
              </a:solidFill>
            </a:endParaRPr>
          </a:p>
        </p:txBody>
      </p:sp>
      <p:sp>
        <p:nvSpPr>
          <p:cNvPr id="41" name="Rectangle 40"/>
          <p:cNvSpPr>
            <a:spLocks/>
          </p:cNvSpPr>
          <p:nvPr/>
        </p:nvSpPr>
        <p:spPr>
          <a:xfrm>
            <a:off x="6634850" y="3152353"/>
            <a:ext cx="1645920" cy="914400"/>
          </a:xfrm>
          <a:prstGeom prst="rect">
            <a:avLst/>
          </a:prstGeom>
          <a:solidFill>
            <a:srgbClr val="AFDC7E"/>
          </a:solidFill>
          <a:ln>
            <a:solidFill>
              <a:srgbClr val="006C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Decision </a:t>
            </a:r>
            <a:endParaRPr lang="en-US" b="1" dirty="0">
              <a:solidFill>
                <a:schemeClr val="tx1"/>
              </a:solidFill>
            </a:endParaRPr>
          </a:p>
        </p:txBody>
      </p:sp>
      <p:sp>
        <p:nvSpPr>
          <p:cNvPr id="5" name="Rectangle 4"/>
          <p:cNvSpPr>
            <a:spLocks/>
          </p:cNvSpPr>
          <p:nvPr/>
        </p:nvSpPr>
        <p:spPr>
          <a:xfrm>
            <a:off x="2456785" y="3162794"/>
            <a:ext cx="1645920" cy="895692"/>
          </a:xfrm>
          <a:prstGeom prst="rect">
            <a:avLst/>
          </a:prstGeom>
          <a:solidFill>
            <a:srgbClr val="AFDC7E"/>
          </a:solidFill>
          <a:ln w="31750">
            <a:solidFill>
              <a:srgbClr val="006C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Environmental Studies/</a:t>
            </a:r>
          </a:p>
          <a:p>
            <a:pPr algn="ctr"/>
            <a:r>
              <a:rPr lang="en-US" sz="1600" b="1" dirty="0">
                <a:solidFill>
                  <a:schemeClr val="tx1"/>
                </a:solidFill>
              </a:rPr>
              <a:t>R</a:t>
            </a:r>
            <a:r>
              <a:rPr lang="en-US" sz="1600" b="1" dirty="0" smtClean="0">
                <a:solidFill>
                  <a:schemeClr val="tx1"/>
                </a:solidFill>
              </a:rPr>
              <a:t>esearch </a:t>
            </a:r>
            <a:endParaRPr lang="en-US" sz="1600" b="1" dirty="0">
              <a:solidFill>
                <a:schemeClr val="tx1"/>
              </a:solidFill>
            </a:endParaRPr>
          </a:p>
        </p:txBody>
      </p:sp>
      <p:sp>
        <p:nvSpPr>
          <p:cNvPr id="17" name="TextBox 16"/>
          <p:cNvSpPr txBox="1"/>
          <p:nvPr/>
        </p:nvSpPr>
        <p:spPr>
          <a:xfrm>
            <a:off x="1039452" y="5805187"/>
            <a:ext cx="3516396" cy="578882"/>
          </a:xfrm>
          <a:prstGeom prst="roundRect">
            <a:avLst/>
          </a:prstGeom>
          <a:solidFill>
            <a:srgbClr val="FEC6C2">
              <a:alpha val="36863"/>
            </a:srgbClr>
          </a:solidFill>
          <a:ln>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400" b="1" dirty="0" smtClean="0"/>
              <a:t>Existing sources of data and information</a:t>
            </a:r>
            <a:endParaRPr lang="en-US" sz="1200" b="1" dirty="0"/>
          </a:p>
        </p:txBody>
      </p:sp>
      <p:sp>
        <p:nvSpPr>
          <p:cNvPr id="18" name="TextBox 17"/>
          <p:cNvSpPr txBox="1"/>
          <p:nvPr/>
        </p:nvSpPr>
        <p:spPr>
          <a:xfrm>
            <a:off x="3040984" y="4368085"/>
            <a:ext cx="1143000" cy="510778"/>
          </a:xfrm>
          <a:prstGeom prst="roundRect">
            <a:avLst/>
          </a:prstGeom>
          <a:solidFill>
            <a:srgbClr val="AFDC7E"/>
          </a:solidFill>
          <a:ln>
            <a:solidFill>
              <a:srgbClr val="006C31"/>
            </a:solid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r>
              <a:rPr lang="en-US" sz="1200" b="1" dirty="0" smtClean="0"/>
              <a:t>Physical Sciences</a:t>
            </a:r>
            <a:endParaRPr lang="en-US" sz="1200" b="1" dirty="0"/>
          </a:p>
        </p:txBody>
      </p:sp>
      <p:sp>
        <p:nvSpPr>
          <p:cNvPr id="21" name="TextBox 20"/>
          <p:cNvSpPr txBox="1"/>
          <p:nvPr/>
        </p:nvSpPr>
        <p:spPr>
          <a:xfrm>
            <a:off x="1212184" y="4368085"/>
            <a:ext cx="1143000" cy="510778"/>
          </a:xfrm>
          <a:prstGeom prst="roundRect">
            <a:avLst/>
          </a:prstGeom>
          <a:solidFill>
            <a:srgbClr val="AFDC7E"/>
          </a:solidFill>
          <a:ln>
            <a:solidFill>
              <a:srgbClr val="006C31"/>
            </a:solid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r>
              <a:rPr lang="en-US" sz="1200" b="1" dirty="0" smtClean="0"/>
              <a:t>Biological Sciences</a:t>
            </a:r>
            <a:endParaRPr lang="en-US" sz="1200" b="1" dirty="0"/>
          </a:p>
        </p:txBody>
      </p:sp>
      <p:sp>
        <p:nvSpPr>
          <p:cNvPr id="22" name="TextBox 21"/>
          <p:cNvSpPr txBox="1"/>
          <p:nvPr/>
        </p:nvSpPr>
        <p:spPr>
          <a:xfrm>
            <a:off x="831184" y="5027096"/>
            <a:ext cx="1143000" cy="510778"/>
          </a:xfrm>
          <a:prstGeom prst="roundRect">
            <a:avLst/>
          </a:prstGeom>
          <a:solidFill>
            <a:srgbClr val="AFDC7E"/>
          </a:solidFill>
          <a:ln>
            <a:solidFill>
              <a:srgbClr val="006C31"/>
            </a:solid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r>
              <a:rPr lang="en-US" sz="1200" b="1" dirty="0" smtClean="0"/>
              <a:t>Social Sciences</a:t>
            </a:r>
            <a:endParaRPr lang="en-US" sz="1200" b="1" dirty="0"/>
          </a:p>
        </p:txBody>
      </p:sp>
      <p:sp>
        <p:nvSpPr>
          <p:cNvPr id="23" name="TextBox 22"/>
          <p:cNvSpPr txBox="1"/>
          <p:nvPr/>
        </p:nvSpPr>
        <p:spPr>
          <a:xfrm>
            <a:off x="3421984" y="5010072"/>
            <a:ext cx="1143000" cy="544830"/>
          </a:xfrm>
          <a:prstGeom prst="roundRect">
            <a:avLst/>
          </a:prstGeom>
          <a:solidFill>
            <a:srgbClr val="AFDC7E"/>
          </a:solidFill>
          <a:ln>
            <a:solidFill>
              <a:srgbClr val="006C31"/>
            </a:solid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r>
              <a:rPr lang="en-US" sz="1300" b="1" dirty="0" smtClean="0">
                <a:effectLst>
                  <a:outerShdw blurRad="38100" dist="38100" dir="2700000" algn="tl">
                    <a:srgbClr val="000000">
                      <a:alpha val="43137"/>
                    </a:srgbClr>
                  </a:outerShdw>
                </a:effectLst>
              </a:rPr>
              <a:t>Traditional Knowledge</a:t>
            </a:r>
            <a:endParaRPr lang="en-US" sz="1300" b="1" dirty="0">
              <a:effectLst>
                <a:outerShdw blurRad="38100" dist="38100" dir="2700000" algn="tl">
                  <a:srgbClr val="000000">
                    <a:alpha val="43137"/>
                  </a:srgbClr>
                </a:outerShdw>
              </a:effectLst>
            </a:endParaRPr>
          </a:p>
        </p:txBody>
      </p:sp>
      <p:sp>
        <p:nvSpPr>
          <p:cNvPr id="56" name="Rounded Rectangle 55"/>
          <p:cNvSpPr/>
          <p:nvPr/>
        </p:nvSpPr>
        <p:spPr>
          <a:xfrm>
            <a:off x="4953000" y="2238415"/>
            <a:ext cx="1905000" cy="685800"/>
          </a:xfrm>
          <a:prstGeom prst="roundRect">
            <a:avLst/>
          </a:prstGeom>
          <a:solidFill>
            <a:srgbClr val="E8D1FF"/>
          </a:solidFill>
          <a:ln>
            <a:solidFill>
              <a:schemeClr val="accent5"/>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smtClean="0"/>
              <a:t>Process may require multiple environmental reviews</a:t>
            </a:r>
            <a:endParaRPr lang="en-US" sz="1200" b="1" dirty="0"/>
          </a:p>
        </p:txBody>
      </p:sp>
      <p:sp>
        <p:nvSpPr>
          <p:cNvPr id="46" name="Rectangle 45"/>
          <p:cNvSpPr>
            <a:spLocks/>
          </p:cNvSpPr>
          <p:nvPr/>
        </p:nvSpPr>
        <p:spPr>
          <a:xfrm>
            <a:off x="419704" y="3159672"/>
            <a:ext cx="1584960" cy="905899"/>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Potential  Activity</a:t>
            </a:r>
            <a:endParaRPr lang="en-US" b="1" dirty="0">
              <a:solidFill>
                <a:schemeClr val="tx1"/>
              </a:solidFill>
            </a:endParaRPr>
          </a:p>
        </p:txBody>
      </p:sp>
      <p:cxnSp>
        <p:nvCxnSpPr>
          <p:cNvPr id="11" name="Straight Arrow Connector 10"/>
          <p:cNvCxnSpPr>
            <a:stCxn id="46" idx="3"/>
            <a:endCxn id="5" idx="1"/>
          </p:cNvCxnSpPr>
          <p:nvPr/>
        </p:nvCxnSpPr>
        <p:spPr>
          <a:xfrm flipV="1">
            <a:off x="2004666" y="3610640"/>
            <a:ext cx="452121" cy="198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5" idx="3"/>
            <a:endCxn id="39" idx="1"/>
          </p:cNvCxnSpPr>
          <p:nvPr/>
        </p:nvCxnSpPr>
        <p:spPr>
          <a:xfrm flipV="1">
            <a:off x="4102705" y="3605758"/>
            <a:ext cx="404291" cy="488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17" idx="0"/>
          </p:cNvCxnSpPr>
          <p:nvPr/>
        </p:nvCxnSpPr>
        <p:spPr>
          <a:xfrm flipV="1">
            <a:off x="2797650" y="4066753"/>
            <a:ext cx="0" cy="1738434"/>
          </a:xfrm>
          <a:prstGeom prst="straightConnector1">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21" idx="3"/>
            <a:endCxn id="18" idx="1"/>
          </p:cNvCxnSpPr>
          <p:nvPr/>
        </p:nvCxnSpPr>
        <p:spPr>
          <a:xfrm>
            <a:off x="2355184" y="4623474"/>
            <a:ext cx="685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22" idx="3"/>
            <a:endCxn id="23" idx="1"/>
          </p:cNvCxnSpPr>
          <p:nvPr/>
        </p:nvCxnSpPr>
        <p:spPr>
          <a:xfrm>
            <a:off x="1974184" y="5282485"/>
            <a:ext cx="1447800"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790272" y="5847874"/>
            <a:ext cx="1610528" cy="476726"/>
          </a:xfrm>
          <a:prstGeom prst="roundRect">
            <a:avLst/>
          </a:prstGeom>
          <a:solidFill>
            <a:srgbClr val="AFDC7E"/>
          </a:solidFill>
          <a:ln>
            <a:solidFill>
              <a:srgbClr val="006C31"/>
            </a:solid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r>
              <a:rPr lang="en-US" sz="1200" b="1" dirty="0" smtClean="0"/>
              <a:t>Consultations</a:t>
            </a:r>
          </a:p>
          <a:p>
            <a:pPr algn="ctr"/>
            <a:r>
              <a:rPr lang="en-US" sz="1000" b="1" dirty="0" smtClean="0"/>
              <a:t>(Legal Requirements)</a:t>
            </a:r>
          </a:p>
        </p:txBody>
      </p:sp>
      <p:sp>
        <p:nvSpPr>
          <p:cNvPr id="54" name="Rounded Rectangle 53"/>
          <p:cNvSpPr/>
          <p:nvPr/>
        </p:nvSpPr>
        <p:spPr>
          <a:xfrm>
            <a:off x="2974839" y="2244659"/>
            <a:ext cx="1590147" cy="685800"/>
          </a:xfrm>
          <a:prstGeom prst="roundRect">
            <a:avLst/>
          </a:prstGeom>
          <a:solidFill>
            <a:srgbClr val="FFE8D1"/>
          </a:solidFill>
          <a:ln>
            <a:solidFill>
              <a:srgbClr val="FF99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smtClean="0"/>
              <a:t>Process may require more information</a:t>
            </a:r>
          </a:p>
        </p:txBody>
      </p:sp>
      <p:sp>
        <p:nvSpPr>
          <p:cNvPr id="29" name="Title 2"/>
          <p:cNvSpPr txBox="1">
            <a:spLocks/>
          </p:cNvSpPr>
          <p:nvPr/>
        </p:nvSpPr>
        <p:spPr>
          <a:xfrm>
            <a:off x="2209800" y="274638"/>
            <a:ext cx="6781800" cy="754063"/>
          </a:xfrm>
          <a:prstGeom prst="rect">
            <a:avLst/>
          </a:prstGeom>
        </p:spPr>
        <p:txBody>
          <a:bodyPr vert="horz" lIns="91440" tIns="45720" rIns="91440" bIns="45720" rtlCol="0" anchor="ctr">
            <a:noAutofit/>
          </a:bodyPr>
          <a:lstStyle>
            <a:lvl1pPr algn="ctr" rtl="0" eaLnBrk="1" fontAlgn="base" hangingPunct="1">
              <a:spcBef>
                <a:spcPct val="0"/>
              </a:spcBef>
              <a:spcAft>
                <a:spcPct val="0"/>
              </a:spcAft>
              <a:defRPr sz="2400" b="1" baseline="0">
                <a:solidFill>
                  <a:schemeClr val="bg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endParaRPr lang="en-US" i="1" kern="0" dirty="0">
              <a:effectLst>
                <a:outerShdw blurRad="38100" dist="38100" dir="2700000" algn="tl">
                  <a:srgbClr val="000000">
                    <a:alpha val="43137"/>
                  </a:srgbClr>
                </a:outerShdw>
              </a:effectLst>
            </a:endParaRPr>
          </a:p>
        </p:txBody>
      </p:sp>
      <p:grpSp>
        <p:nvGrpSpPr>
          <p:cNvPr id="234" name="Group 233"/>
          <p:cNvGrpSpPr/>
          <p:nvPr/>
        </p:nvGrpSpPr>
        <p:grpSpPr>
          <a:xfrm>
            <a:off x="2514603" y="1616906"/>
            <a:ext cx="4147155" cy="1545887"/>
            <a:chOff x="2514603" y="1616906"/>
            <a:chExt cx="4147155" cy="1545887"/>
          </a:xfrm>
        </p:grpSpPr>
        <p:cxnSp>
          <p:nvCxnSpPr>
            <p:cNvPr id="79" name="Elbow Connector 78"/>
            <p:cNvCxnSpPr/>
            <p:nvPr/>
          </p:nvCxnSpPr>
          <p:spPr>
            <a:xfrm flipH="1">
              <a:off x="2514604" y="1616911"/>
              <a:ext cx="4147154" cy="0"/>
            </a:xfrm>
            <a:prstGeom prst="straightConnector1">
              <a:avLst/>
            </a:prstGeom>
            <a:ln w="317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3" name="Elbow Connector 92"/>
            <p:cNvCxnSpPr/>
            <p:nvPr/>
          </p:nvCxnSpPr>
          <p:spPr>
            <a:xfrm>
              <a:off x="2514603" y="1616906"/>
              <a:ext cx="0" cy="1545887"/>
            </a:xfrm>
            <a:prstGeom prst="straightConnector1">
              <a:avLst/>
            </a:prstGeom>
            <a:ln w="31750">
              <a:solidFill>
                <a:schemeClr val="accent1"/>
              </a:solidFill>
              <a:headEnd type="none"/>
              <a:tailEnd type="arrow" w="lg" len="lg"/>
            </a:ln>
          </p:spPr>
          <p:style>
            <a:lnRef idx="1">
              <a:schemeClr val="accent1"/>
            </a:lnRef>
            <a:fillRef idx="0">
              <a:schemeClr val="accent1"/>
            </a:fillRef>
            <a:effectRef idx="0">
              <a:schemeClr val="accent1"/>
            </a:effectRef>
            <a:fontRef idx="minor">
              <a:schemeClr val="tx1"/>
            </a:fontRef>
          </p:style>
        </p:cxnSp>
      </p:grpSp>
      <p:sp>
        <p:nvSpPr>
          <p:cNvPr id="45" name="Rounded Rectangle 44"/>
          <p:cNvSpPr/>
          <p:nvPr/>
        </p:nvSpPr>
        <p:spPr>
          <a:xfrm>
            <a:off x="4202019" y="1219200"/>
            <a:ext cx="1837191" cy="795415"/>
          </a:xfrm>
          <a:prstGeom prst="roundRect">
            <a:avLst/>
          </a:prstGeom>
          <a:solidFill>
            <a:srgbClr val="D3EBED"/>
          </a:solidFill>
          <a:ln w="25400">
            <a:solidFill>
              <a:srgbClr val="0033CC"/>
            </a:solidFill>
          </a:ln>
          <a:effectLst>
            <a:outerShdw blurRad="38100" dist="25400" dir="2700000" algn="tl" rotWithShape="0">
              <a:prstClr val="black"/>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smtClean="0"/>
              <a:t>Additional science and traditional knowledge</a:t>
            </a:r>
            <a:endParaRPr lang="en-US" sz="1200" b="1" dirty="0"/>
          </a:p>
        </p:txBody>
      </p:sp>
      <p:sp>
        <p:nvSpPr>
          <p:cNvPr id="20" name="TextBox 19"/>
          <p:cNvSpPr txBox="1"/>
          <p:nvPr/>
        </p:nvSpPr>
        <p:spPr>
          <a:xfrm>
            <a:off x="5017346" y="4494870"/>
            <a:ext cx="3288824" cy="817245"/>
          </a:xfrm>
          <a:prstGeom prst="roundRect">
            <a:avLst/>
          </a:prstGeom>
          <a:solidFill>
            <a:srgbClr val="AFDC7E"/>
          </a:solidFill>
          <a:ln>
            <a:solidFill>
              <a:srgbClr val="006C31"/>
            </a:solid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endParaRPr lang="en-US" sz="1200" b="1" dirty="0" smtClean="0"/>
          </a:p>
          <a:p>
            <a:pPr algn="ctr"/>
            <a:r>
              <a:rPr lang="en-US" b="1" dirty="0" smtClean="0"/>
              <a:t>Environmental Laws</a:t>
            </a:r>
          </a:p>
          <a:p>
            <a:pPr algn="ctr"/>
            <a:endParaRPr lang="en-US" sz="1200" b="1" dirty="0" smtClean="0"/>
          </a:p>
        </p:txBody>
      </p:sp>
      <p:sp>
        <p:nvSpPr>
          <p:cNvPr id="140" name="TextBox 139"/>
          <p:cNvSpPr txBox="1"/>
          <p:nvPr/>
        </p:nvSpPr>
        <p:spPr>
          <a:xfrm>
            <a:off x="6519983" y="5839239"/>
            <a:ext cx="2395417" cy="510778"/>
          </a:xfrm>
          <a:prstGeom prst="roundRect">
            <a:avLst/>
          </a:prstGeom>
          <a:solidFill>
            <a:srgbClr val="AFDC7E"/>
          </a:solidFill>
          <a:ln>
            <a:solidFill>
              <a:srgbClr val="006C31"/>
            </a:solid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r>
              <a:rPr lang="en-US" sz="1200" b="1" dirty="0" smtClean="0"/>
              <a:t>Government-to-Government </a:t>
            </a:r>
            <a:endParaRPr lang="en-US" sz="1200" b="1" dirty="0"/>
          </a:p>
          <a:p>
            <a:pPr algn="ctr"/>
            <a:r>
              <a:rPr lang="en-US" sz="1200" b="1" dirty="0" smtClean="0"/>
              <a:t>Consultations </a:t>
            </a:r>
            <a:r>
              <a:rPr lang="en-US" sz="1000" b="1" dirty="0" smtClean="0"/>
              <a:t>(Tribal)</a:t>
            </a:r>
            <a:endParaRPr lang="en-US" sz="1000" b="1" dirty="0"/>
          </a:p>
        </p:txBody>
      </p:sp>
      <p:cxnSp>
        <p:nvCxnSpPr>
          <p:cNvPr id="44" name="Straight Arrow Connector 43"/>
          <p:cNvCxnSpPr/>
          <p:nvPr/>
        </p:nvCxnSpPr>
        <p:spPr>
          <a:xfrm flipV="1">
            <a:off x="5611162" y="5312116"/>
            <a:ext cx="0" cy="505209"/>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226" name="Group 225"/>
          <p:cNvGrpSpPr/>
          <p:nvPr/>
        </p:nvGrpSpPr>
        <p:grpSpPr>
          <a:xfrm>
            <a:off x="6858002" y="4048049"/>
            <a:ext cx="1632857" cy="1791193"/>
            <a:chOff x="7200900" y="4048046"/>
            <a:chExt cx="1714500" cy="1791193"/>
          </a:xfrm>
        </p:grpSpPr>
        <p:cxnSp>
          <p:nvCxnSpPr>
            <p:cNvPr id="26" name="Straight Arrow Connector 25"/>
            <p:cNvCxnSpPr/>
            <p:nvPr/>
          </p:nvCxnSpPr>
          <p:spPr>
            <a:xfrm flipV="1">
              <a:off x="7200900" y="4048046"/>
              <a:ext cx="0" cy="32003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8915400" y="4368085"/>
              <a:ext cx="0" cy="14711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H="1">
              <a:off x="7200900" y="4368085"/>
              <a:ext cx="17145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7" name="Straight Arrow Connector 66"/>
          <p:cNvCxnSpPr/>
          <p:nvPr/>
        </p:nvCxnSpPr>
        <p:spPr>
          <a:xfrm flipV="1">
            <a:off x="6039211" y="4040455"/>
            <a:ext cx="0" cy="446823"/>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4573657" y="5310611"/>
            <a:ext cx="2577403" cy="527125"/>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39" idx="3"/>
            <a:endCxn id="41" idx="1"/>
          </p:cNvCxnSpPr>
          <p:nvPr/>
        </p:nvCxnSpPr>
        <p:spPr>
          <a:xfrm>
            <a:off x="6305852" y="3605758"/>
            <a:ext cx="328998" cy="37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1954586" y="5410200"/>
            <a:ext cx="1467398" cy="0"/>
          </a:xfrm>
          <a:prstGeom prst="straightConnector1">
            <a:avLst/>
          </a:prstGeom>
          <a:ln>
            <a:solidFill>
              <a:schemeClr val="bg1"/>
            </a:solidFill>
            <a:headEnd type="arrow"/>
            <a:tailEnd type="arrow"/>
          </a:ln>
        </p:spPr>
        <p:style>
          <a:lnRef idx="2">
            <a:schemeClr val="dk1"/>
          </a:lnRef>
          <a:fillRef idx="0">
            <a:schemeClr val="dk1"/>
          </a:fillRef>
          <a:effectRef idx="1">
            <a:schemeClr val="dk1"/>
          </a:effectRef>
          <a:fontRef idx="minor">
            <a:schemeClr val="tx1"/>
          </a:fontRef>
        </p:style>
      </p:cxnSp>
      <p:cxnSp>
        <p:nvCxnSpPr>
          <p:cNvPr id="60" name="Straight Arrow Connector 59"/>
          <p:cNvCxnSpPr/>
          <p:nvPr/>
        </p:nvCxnSpPr>
        <p:spPr>
          <a:xfrm flipH="1" flipV="1">
            <a:off x="2365887" y="4753861"/>
            <a:ext cx="1052659" cy="426170"/>
          </a:xfrm>
          <a:prstGeom prst="straightConnector1">
            <a:avLst/>
          </a:prstGeom>
          <a:ln>
            <a:solidFill>
              <a:schemeClr val="bg1"/>
            </a:solidFill>
            <a:tailEnd type="arrow"/>
          </a:ln>
        </p:spPr>
        <p:style>
          <a:lnRef idx="2">
            <a:schemeClr val="dk1"/>
          </a:lnRef>
          <a:fillRef idx="0">
            <a:schemeClr val="dk1"/>
          </a:fillRef>
          <a:effectRef idx="1">
            <a:schemeClr val="dk1"/>
          </a:effectRef>
          <a:fontRef idx="minor">
            <a:schemeClr val="tx1"/>
          </a:fontRef>
        </p:style>
      </p:cxnSp>
      <p:cxnSp>
        <p:nvCxnSpPr>
          <p:cNvPr id="62" name="Straight Arrow Connector 61"/>
          <p:cNvCxnSpPr/>
          <p:nvPr/>
        </p:nvCxnSpPr>
        <p:spPr>
          <a:xfrm flipV="1">
            <a:off x="3418546" y="4851306"/>
            <a:ext cx="0" cy="328725"/>
          </a:xfrm>
          <a:prstGeom prst="straightConnector1">
            <a:avLst/>
          </a:prstGeom>
          <a:ln>
            <a:solidFill>
              <a:schemeClr val="bg1"/>
            </a:solidFill>
            <a:tailEnd type="arrow"/>
          </a:ln>
        </p:spPr>
        <p:style>
          <a:lnRef idx="2">
            <a:schemeClr val="dk1"/>
          </a:lnRef>
          <a:fillRef idx="0">
            <a:schemeClr val="dk1"/>
          </a:fillRef>
          <a:effectRef idx="1">
            <a:schemeClr val="dk1"/>
          </a:effectRef>
          <a:fontRef idx="minor">
            <a:schemeClr val="tx1"/>
          </a:fontRef>
        </p:style>
      </p:cxnSp>
      <p:sp>
        <p:nvSpPr>
          <p:cNvPr id="2" name="Rectangle 1"/>
          <p:cNvSpPr/>
          <p:nvPr/>
        </p:nvSpPr>
        <p:spPr>
          <a:xfrm>
            <a:off x="4384160" y="420837"/>
            <a:ext cx="2342308" cy="523220"/>
          </a:xfrm>
          <a:prstGeom prst="rect">
            <a:avLst/>
          </a:prstGeom>
        </p:spPr>
        <p:txBody>
          <a:bodyPr wrap="none">
            <a:spAutoFit/>
          </a:bodyPr>
          <a:lstStyle/>
          <a:p>
            <a:pPr algn="ctr"/>
            <a:r>
              <a:rPr lang="en-US" sz="2800" b="1" dirty="0" smtClean="0">
                <a:solidFill>
                  <a:schemeClr val="bg1"/>
                </a:solidFill>
                <a:effectLst>
                  <a:outerShdw blurRad="38100" dist="38100" dir="2700000" algn="tl">
                    <a:srgbClr val="000000">
                      <a:alpha val="43137"/>
                    </a:srgbClr>
                  </a:outerShdw>
                </a:effectLst>
              </a:rPr>
              <a:t>Engagement</a:t>
            </a:r>
            <a:endParaRPr lang="en-US" sz="2800" b="1" dirty="0">
              <a:solidFill>
                <a:schemeClr val="bg1"/>
              </a:solidFill>
              <a:effectLst>
                <a:outerShdw blurRad="38100" dist="38100" dir="2700000" algn="tl">
                  <a:srgbClr val="000000">
                    <a:alpha val="43137"/>
                  </a:srgbClr>
                </a:outerShdw>
              </a:effectLst>
            </a:endParaRPr>
          </a:p>
        </p:txBody>
      </p:sp>
      <p:cxnSp>
        <p:nvCxnSpPr>
          <p:cNvPr id="27" name="Straight Connector 26"/>
          <p:cNvCxnSpPr/>
          <p:nvPr/>
        </p:nvCxnSpPr>
        <p:spPr>
          <a:xfrm>
            <a:off x="6661758" y="1610667"/>
            <a:ext cx="0" cy="627748"/>
          </a:xfrm>
          <a:prstGeom prst="line">
            <a:avLst/>
          </a:prstGeom>
          <a:ln w="317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6957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305" y="990600"/>
            <a:ext cx="8991600" cy="2633133"/>
          </a:xfrm>
        </p:spPr>
        <p:txBody>
          <a:bodyPr>
            <a:normAutofit/>
          </a:bodyPr>
          <a:lstStyle/>
          <a:p>
            <a:pPr algn="l"/>
            <a:r>
              <a:rPr lang="en-US" sz="2200"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  Public Involvement </a:t>
            </a:r>
            <a:r>
              <a:rPr lang="en-US" dirty="0" smtClean="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rPr>
              <a:t>community scoping </a:t>
            </a:r>
            <a:r>
              <a:rPr lang="en-US" dirty="0" smtClean="0">
                <a:effectLst>
                  <a:outerShdw blurRad="38100" dist="38100" dir="2700000" algn="tl">
                    <a:srgbClr val="000000">
                      <a:alpha val="43137"/>
                    </a:srgbClr>
                  </a:outerShdw>
                </a:effectLst>
              </a:rPr>
              <a:t>meetings,</a:t>
            </a:r>
            <a:br>
              <a:rPr lang="en-US" dirty="0" smtClean="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listening sessions, official hearings, etc., </a:t>
            </a:r>
            <a:br>
              <a:rPr lang="en-US" dirty="0">
                <a:effectLst>
                  <a:outerShdw blurRad="38100" dist="38100" dir="2700000" algn="tl">
                    <a:srgbClr val="000000">
                      <a:alpha val="43137"/>
                    </a:srgbClr>
                  </a:outerShdw>
                </a:effectLst>
              </a:rPr>
            </a:br>
            <a:r>
              <a:rPr lang="en-US" sz="1050" b="0" dirty="0"/>
              <a:t/>
            </a:r>
            <a:br>
              <a:rPr lang="en-US" sz="1050" b="0" dirty="0"/>
            </a:b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Public reviews and comment periods</a:t>
            </a:r>
          </a:p>
        </p:txBody>
      </p:sp>
      <p:sp>
        <p:nvSpPr>
          <p:cNvPr id="4" name="Slide Number Placeholder 3"/>
          <p:cNvSpPr>
            <a:spLocks noGrp="1"/>
          </p:cNvSpPr>
          <p:nvPr>
            <p:ph type="sldNum" sz="quarter" idx="12"/>
          </p:nvPr>
        </p:nvSpPr>
        <p:spPr/>
        <p:txBody>
          <a:bodyPr/>
          <a:lstStyle/>
          <a:p>
            <a:pPr>
              <a:defRPr/>
            </a:pPr>
            <a:fld id="{C579B33A-B85E-4215-98DA-B93B38748859}" type="slidenum">
              <a:rPr lang="en-US" smtClean="0"/>
              <a:pPr>
                <a:defRPr/>
              </a:pPr>
              <a:t>5</a:t>
            </a:fld>
            <a:endParaRPr lang="en-US" dirty="0"/>
          </a:p>
        </p:txBody>
      </p:sp>
      <p:sp>
        <p:nvSpPr>
          <p:cNvPr id="6" name="Footer Placeholder 3"/>
          <p:cNvSpPr>
            <a:spLocks noGrp="1"/>
          </p:cNvSpPr>
          <p:nvPr>
            <p:ph type="ftr" sz="quarter" idx="11"/>
          </p:nvPr>
        </p:nvSpPr>
        <p:spPr>
          <a:xfrm>
            <a:off x="0" y="6248400"/>
            <a:ext cx="9144000" cy="609600"/>
          </a:xfrm>
        </p:spPr>
        <p:txBody>
          <a:bodyPr/>
          <a:lstStyle/>
          <a:p>
            <a:r>
              <a:rPr lang="nb-NO" b="1" dirty="0">
                <a:solidFill>
                  <a:schemeClr val="bg1"/>
                </a:solidFill>
                <a:effectLst>
                  <a:outerShdw blurRad="38100" dist="38100" dir="2700000" algn="tl">
                    <a:srgbClr val="000000">
                      <a:alpha val="43137"/>
                    </a:srgbClr>
                  </a:outerShdw>
                </a:effectLst>
              </a:rPr>
              <a:t>EIA Workshop  </a:t>
            </a:r>
            <a:r>
              <a:rPr lang="en-US" b="1" i="1" dirty="0" err="1">
                <a:solidFill>
                  <a:schemeClr val="bg1"/>
                </a:solidFill>
                <a:effectLst>
                  <a:outerShdw blurRad="38100" dist="38100" dir="2700000" algn="tl">
                    <a:srgbClr val="000000">
                      <a:alpha val="43137"/>
                    </a:srgbClr>
                  </a:outerShdw>
                </a:effectLst>
              </a:rPr>
              <a:t>Utqiaġvik</a:t>
            </a:r>
            <a:r>
              <a:rPr lang="en-US" b="1" i="1" dirty="0">
                <a:solidFill>
                  <a:schemeClr val="bg1"/>
                </a:solidFill>
                <a:effectLst>
                  <a:outerShdw blurRad="38100" dist="38100" dir="2700000" algn="tl">
                    <a:srgbClr val="000000">
                      <a:alpha val="43137"/>
                    </a:srgbClr>
                  </a:outerShdw>
                </a:effectLst>
              </a:rPr>
              <a:t>, November 27-29, 2017</a:t>
            </a:r>
            <a:endParaRPr lang="en-US" b="1" dirty="0">
              <a:solidFill>
                <a:schemeClr val="bg1"/>
              </a:solidFill>
              <a:effectLst>
                <a:outerShdw blurRad="38100" dist="38100" dir="2700000" algn="tl">
                  <a:srgbClr val="000000">
                    <a:alpha val="43137"/>
                  </a:srgbClr>
                </a:outerShdw>
              </a:effectLst>
            </a:endParaRPr>
          </a:p>
        </p:txBody>
      </p:sp>
      <p:sp>
        <p:nvSpPr>
          <p:cNvPr id="7" name="Rectangle 2"/>
          <p:cNvSpPr txBox="1">
            <a:spLocks noChangeArrowheads="1"/>
          </p:cNvSpPr>
          <p:nvPr/>
        </p:nvSpPr>
        <p:spPr bwMode="auto">
          <a:xfrm>
            <a:off x="2272814" y="304800"/>
            <a:ext cx="6718786" cy="762000"/>
          </a:xfrm>
          <a:prstGeom prst="rect">
            <a:avLst/>
          </a:prstGeom>
          <a:noFill/>
          <a:effectLst>
            <a:outerShdw dist="57150" dir="1572000" sx="101000" sy="101000" algn="l" rotWithShape="0">
              <a:schemeClr val="tx1"/>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952500" indent="-952500" eaLnBrk="1" hangingPunct="1">
              <a:defRPr/>
            </a:pPr>
            <a:r>
              <a:rPr lang="en-US" sz="2600" b="1" kern="0" dirty="0">
                <a:solidFill>
                  <a:schemeClr val="bg1"/>
                </a:solidFill>
                <a:effectLst>
                  <a:outerShdw blurRad="38100" dist="38100" dir="2700000" algn="tl">
                    <a:srgbClr val="000000">
                      <a:alpha val="43137"/>
                    </a:srgbClr>
                  </a:outerShdw>
                  <a:reflection endPos="0" dir="5400000" sy="-100000" algn="bl" rotWithShape="0"/>
                </a:effectLst>
              </a:rPr>
              <a:t>Engagement Opportunities</a:t>
            </a:r>
          </a:p>
        </p:txBody>
      </p:sp>
      <p:pic>
        <p:nvPicPr>
          <p:cNvPr id="1028" name="Picture 4" descr="Anchor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876800"/>
            <a:ext cx="21336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ainwrig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162300"/>
            <a:ext cx="312420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hallerm\Desktop\A V Master\P H O T O S Master\Tommy Photos\Tommy Beaudreau\TB 5 On the Slope\TB @ Pt Hop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599" y="3162300"/>
            <a:ext cx="5403608"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580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828800"/>
            <a:ext cx="8382000" cy="1676400"/>
          </a:xfrm>
        </p:spPr>
        <p:txBody>
          <a:bodyPr>
            <a:normAutofit fontScale="90000"/>
          </a:bodyPr>
          <a:lstStyle/>
          <a:p>
            <a:pPr algn="l"/>
            <a:r>
              <a:rPr lang="en-US"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Consultation is mandated </a:t>
            </a:r>
            <a:r>
              <a:rPr lang="en-US" sz="27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by </a:t>
            </a:r>
            <a:r>
              <a:rPr lang="en-US"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Executive Order 13175  </a:t>
            </a:r>
            <a:r>
              <a:rPr lang="en-US" sz="27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7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7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on </a:t>
            </a:r>
            <a:r>
              <a:rPr lang="en-US"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Government-to-Government </a:t>
            </a:r>
            <a:r>
              <a:rPr lang="en-US" sz="27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Consultation </a:t>
            </a:r>
            <a:r>
              <a:rPr lang="en-US"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with </a:t>
            </a:r>
            <a:r>
              <a:rPr lang="en-US" sz="27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7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7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Tribes and </a:t>
            </a:r>
            <a:r>
              <a:rPr lang="en-US" sz="27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Native </a:t>
            </a:r>
            <a:r>
              <a:rPr lang="en-US" sz="27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corporations </a:t>
            </a:r>
            <a:r>
              <a:rPr lang="en-US"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1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Supported by U.S. Department of the Interior  </a:t>
            </a:r>
            <a:br>
              <a:rPr lang="en-US"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Secretarial Orders, Guidance and Practices</a:t>
            </a:r>
            <a:br>
              <a:rPr lang="en-US"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1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7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BOEM engages through </a:t>
            </a:r>
            <a:r>
              <a:rPr lang="en-US"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formal consultations and / or </a:t>
            </a:r>
            <a:r>
              <a:rPr lang="en-US" sz="27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US" sz="27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7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informal </a:t>
            </a:r>
            <a:r>
              <a:rPr lang="en-US"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meetings – dependent upon </a:t>
            </a:r>
            <a:r>
              <a:rPr lang="en-US" sz="27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requirements  </a:t>
            </a:r>
            <a:br>
              <a:rPr lang="en-US" sz="27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7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and </a:t>
            </a:r>
            <a:r>
              <a:rPr lang="en-US"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circumstances</a:t>
            </a:r>
            <a:br>
              <a:rPr lang="en-US"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C579B33A-B85E-4215-98DA-B93B38748859}" type="slidenum">
              <a:rPr lang="en-US" smtClean="0"/>
              <a:pPr>
                <a:defRPr/>
              </a:pPr>
              <a:t>6</a:t>
            </a:fld>
            <a:endParaRPr lang="en-US" dirty="0"/>
          </a:p>
        </p:txBody>
      </p:sp>
      <p:sp>
        <p:nvSpPr>
          <p:cNvPr id="6" name="Footer Placeholder 3"/>
          <p:cNvSpPr>
            <a:spLocks noGrp="1"/>
          </p:cNvSpPr>
          <p:nvPr>
            <p:ph type="ftr" sz="quarter" idx="11"/>
          </p:nvPr>
        </p:nvSpPr>
        <p:spPr>
          <a:xfrm>
            <a:off x="0" y="6248400"/>
            <a:ext cx="9144000" cy="609600"/>
          </a:xfrm>
        </p:spPr>
        <p:txBody>
          <a:bodyPr/>
          <a:lstStyle/>
          <a:p>
            <a:r>
              <a:rPr lang="nb-NO" b="1" dirty="0">
                <a:solidFill>
                  <a:schemeClr val="bg1"/>
                </a:solidFill>
                <a:effectLst>
                  <a:outerShdw blurRad="38100" dist="38100" dir="2700000" algn="tl">
                    <a:srgbClr val="000000">
                      <a:alpha val="43137"/>
                    </a:srgbClr>
                  </a:outerShdw>
                </a:effectLst>
              </a:rPr>
              <a:t>EIA Workshop  </a:t>
            </a:r>
            <a:r>
              <a:rPr lang="en-US" b="1" i="1" dirty="0" err="1">
                <a:solidFill>
                  <a:schemeClr val="bg1"/>
                </a:solidFill>
                <a:effectLst>
                  <a:outerShdw blurRad="38100" dist="38100" dir="2700000" algn="tl">
                    <a:srgbClr val="000000">
                      <a:alpha val="43137"/>
                    </a:srgbClr>
                  </a:outerShdw>
                </a:effectLst>
              </a:rPr>
              <a:t>Utqiaġvik</a:t>
            </a:r>
            <a:r>
              <a:rPr lang="en-US" b="1" i="1" dirty="0">
                <a:solidFill>
                  <a:schemeClr val="bg1"/>
                </a:solidFill>
                <a:effectLst>
                  <a:outerShdw blurRad="38100" dist="38100" dir="2700000" algn="tl">
                    <a:srgbClr val="000000">
                      <a:alpha val="43137"/>
                    </a:srgbClr>
                  </a:outerShdw>
                </a:effectLst>
              </a:rPr>
              <a:t>, November 27-29, 2017</a:t>
            </a:r>
            <a:endParaRPr lang="en-US" b="1" dirty="0">
              <a:solidFill>
                <a:schemeClr val="bg1"/>
              </a:solidFill>
              <a:effectLst>
                <a:outerShdw blurRad="38100" dist="38100" dir="2700000" algn="tl">
                  <a:srgbClr val="000000">
                    <a:alpha val="43137"/>
                  </a:srgbClr>
                </a:outerShdw>
              </a:effectLst>
            </a:endParaRPr>
          </a:p>
        </p:txBody>
      </p:sp>
      <p:sp>
        <p:nvSpPr>
          <p:cNvPr id="7" name="Rectangle 2"/>
          <p:cNvSpPr txBox="1">
            <a:spLocks noChangeArrowheads="1"/>
          </p:cNvSpPr>
          <p:nvPr/>
        </p:nvSpPr>
        <p:spPr bwMode="auto">
          <a:xfrm>
            <a:off x="2209800" y="304800"/>
            <a:ext cx="6775936" cy="762000"/>
          </a:xfrm>
          <a:prstGeom prst="rect">
            <a:avLst/>
          </a:prstGeom>
          <a:noFill/>
          <a:effectLst>
            <a:outerShdw dist="57150" dir="1572000" sx="101000" sy="101000" algn="l" rotWithShape="0">
              <a:schemeClr val="tx1"/>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952500" indent="-952500" eaLnBrk="1" hangingPunct="1">
              <a:defRPr/>
            </a:pPr>
            <a:r>
              <a:rPr lang="en-US" sz="2600" b="1" kern="0" dirty="0">
                <a:solidFill>
                  <a:schemeClr val="bg1"/>
                </a:solidFill>
                <a:effectLst>
                  <a:outerShdw blurRad="38100" dist="38100" dir="2700000" algn="tl">
                    <a:srgbClr val="000000">
                      <a:alpha val="43137"/>
                    </a:srgbClr>
                  </a:outerShdw>
                  <a:reflection endPos="0" dir="5400000" sy="-100000" algn="bl" rotWithShape="0"/>
                </a:effectLst>
                <a:latin typeface="Arial" panose="020B0604020202020204" pitchFamily="34" charset="0"/>
                <a:cs typeface="Arial" panose="020B0604020202020204" pitchFamily="34" charset="0"/>
              </a:rPr>
              <a:t>Consultations</a:t>
            </a:r>
          </a:p>
        </p:txBody>
      </p:sp>
    </p:spTree>
    <p:extLst>
      <p:ext uri="{BB962C8B-B14F-4D97-AF65-F5344CB8AC3E}">
        <p14:creationId xmlns:p14="http://schemas.microsoft.com/office/powerpoint/2010/main" val="38291465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447800"/>
            <a:ext cx="9533021" cy="685800"/>
          </a:xfrm>
        </p:spPr>
        <p:txBody>
          <a:bodyPr>
            <a:normAutofit/>
          </a:bodyPr>
          <a:lstStyle/>
          <a:p>
            <a:r>
              <a:rPr lang="en-US" sz="2600" dirty="0">
                <a:effectLst>
                  <a:outerShdw blurRad="38100" dist="38100" dir="2700000" algn="tl">
                    <a:srgbClr val="000000">
                      <a:alpha val="43137"/>
                    </a:srgbClr>
                  </a:outerShdw>
                </a:effectLst>
              </a:rPr>
              <a:t>Role of </a:t>
            </a:r>
            <a:r>
              <a:rPr lang="en-US" sz="2600" dirty="0" smtClean="0">
                <a:effectLst>
                  <a:outerShdw blurRad="38100" dist="38100" dir="2700000" algn="tl">
                    <a:srgbClr val="000000">
                      <a:alpha val="43137"/>
                    </a:srgbClr>
                  </a:outerShdw>
                </a:effectLst>
              </a:rPr>
              <a:t>our </a:t>
            </a:r>
            <a:r>
              <a:rPr lang="en-US" sz="2600" dirty="0">
                <a:effectLst>
                  <a:outerShdw blurRad="38100" dist="38100" dir="2700000" algn="tl">
                    <a:srgbClr val="000000">
                      <a:alpha val="43137"/>
                    </a:srgbClr>
                  </a:outerShdw>
                </a:effectLst>
              </a:rPr>
              <a:t>Tribal &amp; Community Liaison Officer </a:t>
            </a:r>
          </a:p>
        </p:txBody>
      </p:sp>
      <p:sp>
        <p:nvSpPr>
          <p:cNvPr id="3" name="Subtitle 2"/>
          <p:cNvSpPr>
            <a:spLocks noGrp="1"/>
          </p:cNvSpPr>
          <p:nvPr>
            <p:ph type="subTitle" idx="1"/>
          </p:nvPr>
        </p:nvSpPr>
        <p:spPr>
          <a:xfrm>
            <a:off x="533400" y="2286000"/>
            <a:ext cx="8610600" cy="3429000"/>
          </a:xfrm>
        </p:spPr>
        <p:txBody>
          <a:bodyPr/>
          <a:lstStyle/>
          <a:p>
            <a:pPr marL="171450" indent="-171450" algn="l">
              <a:buFont typeface="Arial" panose="020B0604020202020204" pitchFamily="34" charset="0"/>
              <a:buChar char="•"/>
            </a:pPr>
            <a:r>
              <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Establish, develop and maintain relationships with Tribes, communities, </a:t>
            </a: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Native corporations</a:t>
            </a:r>
            <a:r>
              <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and other groups</a:t>
            </a:r>
          </a:p>
          <a:p>
            <a:pPr marL="171450" indent="-171450" algn="l">
              <a:buFont typeface="Arial" panose="020B0604020202020204" pitchFamily="34" charset="0"/>
              <a:buChar char="•"/>
            </a:pPr>
            <a:endParaRPr lang="en-US" sz="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Inform communities, tribal and community leaders, and partners about  current and proposed activities, such as: public </a:t>
            </a: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meetings, </a:t>
            </a:r>
            <a:r>
              <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listening sessions, </a:t>
            </a: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special </a:t>
            </a:r>
            <a:r>
              <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events like “</a:t>
            </a:r>
            <a:r>
              <a:rPr lang="en-US" sz="2000" b="1" i="1" dirty="0">
                <a:solidFill>
                  <a:schemeClr val="bg1"/>
                </a:solidFill>
                <a:effectLst>
                  <a:outerShdw blurRad="38100" dist="38100" dir="2700000" algn="tl">
                    <a:srgbClr val="000000">
                      <a:alpha val="43137"/>
                    </a:srgbClr>
                  </a:outerShdw>
                </a:effectLst>
                <a:latin typeface="Book Antiqua" panose="02040602050305030304" pitchFamily="18" charset="0"/>
                <a:cs typeface="Arial" panose="020B0604020202020204" pitchFamily="34" charset="0"/>
              </a:rPr>
              <a:t>A Night of Science in the Beaufort Sea</a:t>
            </a: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11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l"/>
            <a:endParaRPr lang="en-US" sz="2400"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C579B33A-B85E-4215-98DA-B93B38748859}" type="slidenum">
              <a:rPr lang="en-US" smtClean="0"/>
              <a:pPr>
                <a:defRPr/>
              </a:pPr>
              <a:t>7</a:t>
            </a:fld>
            <a:endParaRPr lang="en-US" dirty="0"/>
          </a:p>
        </p:txBody>
      </p:sp>
      <p:sp>
        <p:nvSpPr>
          <p:cNvPr id="6" name="Footer Placeholder 3"/>
          <p:cNvSpPr>
            <a:spLocks noGrp="1"/>
          </p:cNvSpPr>
          <p:nvPr>
            <p:ph type="ftr" sz="quarter" idx="11"/>
          </p:nvPr>
        </p:nvSpPr>
        <p:spPr>
          <a:xfrm>
            <a:off x="0" y="6400800"/>
            <a:ext cx="9144000" cy="449179"/>
          </a:xfrm>
        </p:spPr>
        <p:txBody>
          <a:bodyPr/>
          <a:lstStyle/>
          <a:p>
            <a:r>
              <a:rPr lang="nb-NO" b="1" dirty="0">
                <a:solidFill>
                  <a:schemeClr val="bg1"/>
                </a:solidFill>
                <a:effectLst>
                  <a:outerShdw blurRad="38100" dist="38100" dir="2700000" algn="tl">
                    <a:srgbClr val="000000">
                      <a:alpha val="43137"/>
                    </a:srgbClr>
                  </a:outerShdw>
                </a:effectLst>
              </a:rPr>
              <a:t>EIA Workshop  </a:t>
            </a:r>
            <a:r>
              <a:rPr lang="en-US" b="1" i="1" dirty="0" err="1">
                <a:solidFill>
                  <a:schemeClr val="bg1"/>
                </a:solidFill>
                <a:effectLst>
                  <a:outerShdw blurRad="38100" dist="38100" dir="2700000" algn="tl">
                    <a:srgbClr val="000000">
                      <a:alpha val="43137"/>
                    </a:srgbClr>
                  </a:outerShdw>
                </a:effectLst>
              </a:rPr>
              <a:t>Utqiaġvik</a:t>
            </a:r>
            <a:r>
              <a:rPr lang="en-US" b="1" i="1" dirty="0">
                <a:solidFill>
                  <a:schemeClr val="bg1"/>
                </a:solidFill>
                <a:effectLst>
                  <a:outerShdw blurRad="38100" dist="38100" dir="2700000" algn="tl">
                    <a:srgbClr val="000000">
                      <a:alpha val="43137"/>
                    </a:srgbClr>
                  </a:outerShdw>
                </a:effectLst>
              </a:rPr>
              <a:t>, November 27-29, 2017</a:t>
            </a:r>
            <a:endParaRPr lang="en-US" b="1" dirty="0">
              <a:solidFill>
                <a:schemeClr val="bg1"/>
              </a:solidFill>
              <a:effectLst>
                <a:outerShdw blurRad="38100" dist="38100" dir="2700000" algn="tl">
                  <a:srgbClr val="000000">
                    <a:alpha val="43137"/>
                  </a:srgbClr>
                </a:outerShdw>
              </a:effectLst>
            </a:endParaRPr>
          </a:p>
        </p:txBody>
      </p:sp>
      <p:sp>
        <p:nvSpPr>
          <p:cNvPr id="7" name="Rectangle 2"/>
          <p:cNvSpPr txBox="1">
            <a:spLocks noChangeArrowheads="1"/>
          </p:cNvSpPr>
          <p:nvPr/>
        </p:nvSpPr>
        <p:spPr bwMode="auto">
          <a:xfrm>
            <a:off x="2209800" y="304800"/>
            <a:ext cx="6781800" cy="762000"/>
          </a:xfrm>
          <a:prstGeom prst="rect">
            <a:avLst/>
          </a:prstGeom>
          <a:noFill/>
          <a:effectLst>
            <a:outerShdw dist="57150" dir="1572000" sx="101000" sy="101000" algn="l" rotWithShape="0">
              <a:schemeClr val="tx1"/>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952500" indent="-952500" eaLnBrk="1" hangingPunct="1">
              <a:defRPr/>
            </a:pPr>
            <a:r>
              <a:rPr lang="en-US" sz="2600" b="1" kern="0" dirty="0">
                <a:solidFill>
                  <a:schemeClr val="bg1"/>
                </a:solidFill>
                <a:effectLst>
                  <a:outerShdw blurRad="38100" dist="38100" dir="2700000" algn="tl">
                    <a:srgbClr val="000000">
                      <a:alpha val="43137"/>
                    </a:srgbClr>
                  </a:outerShdw>
                  <a:reflection endPos="0" dir="5400000" sy="-100000" algn="bl" rotWithShape="0"/>
                </a:effectLst>
              </a:rPr>
              <a:t>Indigenous Engagements in Arctic</a:t>
            </a:r>
          </a:p>
        </p:txBody>
      </p:sp>
    </p:spTree>
    <p:extLst>
      <p:ext uri="{BB962C8B-B14F-4D97-AF65-F5344CB8AC3E}">
        <p14:creationId xmlns:p14="http://schemas.microsoft.com/office/powerpoint/2010/main" val="2728328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219200"/>
            <a:ext cx="8991600" cy="685800"/>
          </a:xfrm>
        </p:spPr>
        <p:txBody>
          <a:bodyPr>
            <a:normAutofit/>
          </a:bodyPr>
          <a:lstStyle/>
          <a:p>
            <a:pPr algn="l"/>
            <a:r>
              <a:rPr lang="en-US" sz="2600" dirty="0">
                <a:effectLst>
                  <a:outerShdw blurRad="38100" dist="38100" dir="2700000" algn="tl">
                    <a:srgbClr val="000000">
                      <a:alpha val="43137"/>
                    </a:srgbClr>
                  </a:outerShdw>
                </a:effectLst>
              </a:rPr>
              <a:t>Role of </a:t>
            </a:r>
            <a:r>
              <a:rPr lang="en-US" sz="2600" dirty="0" smtClean="0">
                <a:effectLst>
                  <a:outerShdw blurRad="38100" dist="38100" dir="2700000" algn="tl">
                    <a:srgbClr val="000000">
                      <a:alpha val="43137"/>
                    </a:srgbClr>
                  </a:outerShdw>
                </a:effectLst>
              </a:rPr>
              <a:t>our </a:t>
            </a:r>
            <a:r>
              <a:rPr lang="en-US" sz="2600" dirty="0">
                <a:effectLst>
                  <a:outerShdw blurRad="38100" dist="38100" dir="2700000" algn="tl">
                    <a:srgbClr val="000000">
                      <a:alpha val="43137"/>
                    </a:srgbClr>
                  </a:outerShdw>
                </a:effectLst>
              </a:rPr>
              <a:t>Tribal &amp; Community Liaison Officer </a:t>
            </a:r>
          </a:p>
        </p:txBody>
      </p:sp>
      <p:sp>
        <p:nvSpPr>
          <p:cNvPr id="4" name="Slide Number Placeholder 3"/>
          <p:cNvSpPr>
            <a:spLocks noGrp="1"/>
          </p:cNvSpPr>
          <p:nvPr>
            <p:ph type="sldNum" sz="quarter" idx="12"/>
          </p:nvPr>
        </p:nvSpPr>
        <p:spPr/>
        <p:txBody>
          <a:bodyPr/>
          <a:lstStyle/>
          <a:p>
            <a:pPr>
              <a:defRPr/>
            </a:pPr>
            <a:fld id="{C579B33A-B85E-4215-98DA-B93B38748859}" type="slidenum">
              <a:rPr lang="en-US" smtClean="0"/>
              <a:pPr>
                <a:defRPr/>
              </a:pPr>
              <a:t>8</a:t>
            </a:fld>
            <a:endParaRPr lang="en-US" dirty="0"/>
          </a:p>
        </p:txBody>
      </p:sp>
      <p:sp>
        <p:nvSpPr>
          <p:cNvPr id="6" name="Footer Placeholder 3"/>
          <p:cNvSpPr>
            <a:spLocks noGrp="1"/>
          </p:cNvSpPr>
          <p:nvPr>
            <p:ph type="ftr" sz="quarter" idx="11"/>
          </p:nvPr>
        </p:nvSpPr>
        <p:spPr>
          <a:xfrm>
            <a:off x="0" y="6400800"/>
            <a:ext cx="9144000" cy="449179"/>
          </a:xfrm>
        </p:spPr>
        <p:txBody>
          <a:bodyPr/>
          <a:lstStyle/>
          <a:p>
            <a:r>
              <a:rPr lang="nb-NO" b="1" dirty="0">
                <a:solidFill>
                  <a:schemeClr val="bg1"/>
                </a:solidFill>
                <a:effectLst>
                  <a:outerShdw blurRad="38100" dist="38100" dir="2700000" algn="tl">
                    <a:srgbClr val="000000">
                      <a:alpha val="43137"/>
                    </a:srgbClr>
                  </a:outerShdw>
                </a:effectLst>
              </a:rPr>
              <a:t>EIA Workshop  </a:t>
            </a:r>
            <a:r>
              <a:rPr lang="en-US" b="1" i="1" dirty="0" err="1">
                <a:solidFill>
                  <a:schemeClr val="bg1"/>
                </a:solidFill>
                <a:effectLst>
                  <a:outerShdw blurRad="38100" dist="38100" dir="2700000" algn="tl">
                    <a:srgbClr val="000000">
                      <a:alpha val="43137"/>
                    </a:srgbClr>
                  </a:outerShdw>
                </a:effectLst>
              </a:rPr>
              <a:t>Utqiaġvik</a:t>
            </a:r>
            <a:r>
              <a:rPr lang="en-US" b="1" i="1" dirty="0">
                <a:solidFill>
                  <a:schemeClr val="bg1"/>
                </a:solidFill>
                <a:effectLst>
                  <a:outerShdw blurRad="38100" dist="38100" dir="2700000" algn="tl">
                    <a:srgbClr val="000000">
                      <a:alpha val="43137"/>
                    </a:srgbClr>
                  </a:outerShdw>
                </a:effectLst>
              </a:rPr>
              <a:t>, November 27-29, 2017</a:t>
            </a:r>
            <a:endParaRPr lang="en-US" b="1" dirty="0">
              <a:solidFill>
                <a:schemeClr val="bg1"/>
              </a:solidFill>
              <a:effectLst>
                <a:outerShdw blurRad="38100" dist="38100" dir="2700000" algn="tl">
                  <a:srgbClr val="000000">
                    <a:alpha val="43137"/>
                  </a:srgbClr>
                </a:outerShdw>
              </a:effectLst>
            </a:endParaRPr>
          </a:p>
        </p:txBody>
      </p:sp>
      <p:sp>
        <p:nvSpPr>
          <p:cNvPr id="7" name="Rectangle 2"/>
          <p:cNvSpPr txBox="1">
            <a:spLocks noChangeArrowheads="1"/>
          </p:cNvSpPr>
          <p:nvPr/>
        </p:nvSpPr>
        <p:spPr bwMode="auto">
          <a:xfrm>
            <a:off x="2133600" y="304800"/>
            <a:ext cx="6852136" cy="762000"/>
          </a:xfrm>
          <a:prstGeom prst="rect">
            <a:avLst/>
          </a:prstGeom>
          <a:noFill/>
          <a:effectLst>
            <a:outerShdw dist="57150" dir="1572000" sx="101000" sy="101000" algn="l" rotWithShape="0">
              <a:schemeClr val="tx1"/>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952500" indent="-952500" eaLnBrk="1" hangingPunct="1">
              <a:defRPr/>
            </a:pPr>
            <a:r>
              <a:rPr lang="en-US" sz="2600" b="1" kern="0" dirty="0">
                <a:solidFill>
                  <a:schemeClr val="bg1"/>
                </a:solidFill>
                <a:effectLst>
                  <a:outerShdw blurRad="38100" dist="38100" dir="2700000" algn="tl">
                    <a:srgbClr val="000000">
                      <a:alpha val="43137"/>
                    </a:srgbClr>
                  </a:outerShdw>
                  <a:reflection endPos="0" dir="5400000" sy="-100000" algn="bl" rotWithShape="0"/>
                </a:effectLst>
              </a:rPr>
              <a:t>Indigenous Engagements in </a:t>
            </a:r>
            <a:r>
              <a:rPr lang="en-US" sz="2600" b="1" kern="0" dirty="0" smtClean="0">
                <a:solidFill>
                  <a:schemeClr val="bg1"/>
                </a:solidFill>
                <a:effectLst>
                  <a:outerShdw blurRad="38100" dist="38100" dir="2700000" algn="tl">
                    <a:srgbClr val="000000">
                      <a:alpha val="43137"/>
                    </a:srgbClr>
                  </a:outerShdw>
                  <a:reflection endPos="0" dir="5400000" sy="-100000" algn="bl" rotWithShape="0"/>
                </a:effectLst>
              </a:rPr>
              <a:t>Arctic</a:t>
            </a:r>
            <a:endParaRPr lang="en-US" sz="2600" b="1" kern="0" dirty="0">
              <a:solidFill>
                <a:schemeClr val="bg1"/>
              </a:solidFill>
              <a:effectLst>
                <a:outerShdw blurRad="38100" dist="38100" dir="2700000" algn="tl">
                  <a:srgbClr val="000000">
                    <a:alpha val="43137"/>
                  </a:srgbClr>
                </a:outerShdw>
                <a:reflection endPos="0" dir="5400000" sy="-100000" algn="bl" rotWithShape="0"/>
              </a:effectLst>
            </a:endParaRPr>
          </a:p>
        </p:txBody>
      </p:sp>
      <p:sp>
        <p:nvSpPr>
          <p:cNvPr id="5" name="Rectangle 4">
            <a:extLst>
              <a:ext uri="{FF2B5EF4-FFF2-40B4-BE49-F238E27FC236}">
                <a16:creationId xmlns:a16="http://schemas.microsoft.com/office/drawing/2014/main" xmlns="" id="{E5F83D10-7708-4777-AB70-A5077A5A477E}"/>
              </a:ext>
            </a:extLst>
          </p:cNvPr>
          <p:cNvSpPr/>
          <p:nvPr/>
        </p:nvSpPr>
        <p:spPr>
          <a:xfrm>
            <a:off x="160421" y="1828800"/>
            <a:ext cx="8991600" cy="3108543"/>
          </a:xfrm>
          <a:prstGeom prst="rect">
            <a:avLst/>
          </a:prstGeom>
        </p:spPr>
        <p:txBody>
          <a:bodyPr wrap="square">
            <a:spAutoFit/>
          </a:bodyPr>
          <a:lstStyle/>
          <a:p>
            <a:r>
              <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Collaborate and assure appropriate public notice(s) are provided thru:   </a:t>
            </a:r>
          </a:p>
          <a:p>
            <a:pPr marL="742950" lvl="1" indent="-285750">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Federal Register </a:t>
            </a: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Notices</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Social Media Posts – Community Advisories </a:t>
            </a:r>
          </a:p>
          <a:p>
            <a:pPr marL="742950" lvl="1" indent="-285750">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Print Display Ads in daily / weekly newspapers such as Arctic Sounder, Nome Nugget, Fairbanks News-Miner, Alaska Dispatch News, </a:t>
            </a:r>
          </a:p>
          <a:p>
            <a:pPr lvl="1"/>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Alaska Journal of Commerce, Peninsula </a:t>
            </a: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Clarion</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171450" indent="-171450">
              <a:buFont typeface="Arial" panose="020B0604020202020204" pitchFamily="34" charset="0"/>
              <a:buChar char="•"/>
            </a:pPr>
            <a:endParaRPr lang="en-US"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Outreach prior </a:t>
            </a:r>
            <a:r>
              <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a:t>
            </a: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public meetings  </a:t>
            </a:r>
            <a:r>
              <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assure collaborative </a:t>
            </a: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distribution </a:t>
            </a:r>
            <a:r>
              <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 </a:t>
            </a:r>
          </a:p>
          <a:p>
            <a:pPr marL="628650" lvl="1" indent="-171450">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press releases, fliers, advisories and ads into and thru appropriate media to include newspapers, radio / television stations, BOEM website, social media, online notices, emails, </a:t>
            </a: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messaging, phone calls</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xmlns="" id="{4A807FA8-005F-45EB-BAC6-519B06FCAD0E}"/>
              </a:ext>
            </a:extLst>
          </p:cNvPr>
          <p:cNvSpPr/>
          <p:nvPr/>
        </p:nvSpPr>
        <p:spPr>
          <a:xfrm>
            <a:off x="160421" y="5029200"/>
            <a:ext cx="8915400" cy="400110"/>
          </a:xfrm>
          <a:prstGeom prst="rect">
            <a:avLst/>
          </a:prstGeom>
        </p:spPr>
        <p:txBody>
          <a:bodyPr wrap="square">
            <a:spAutoFit/>
          </a:bodyPr>
          <a:lstStyle/>
          <a:p>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Outreach</a:t>
            </a:r>
            <a:r>
              <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tribes, communities, </a:t>
            </a: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Native </a:t>
            </a:r>
            <a:r>
              <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corporations, and others: </a:t>
            </a:r>
            <a:endParaRPr lang="en-US" sz="2000" dirty="0">
              <a:solidFill>
                <a:schemeClr val="bg1"/>
              </a:solidFill>
            </a:endParaRPr>
          </a:p>
        </p:txBody>
      </p:sp>
      <p:sp>
        <p:nvSpPr>
          <p:cNvPr id="9" name="Rectangle 8">
            <a:extLst>
              <a:ext uri="{FF2B5EF4-FFF2-40B4-BE49-F238E27FC236}">
                <a16:creationId xmlns:a16="http://schemas.microsoft.com/office/drawing/2014/main" xmlns="" id="{13F1B81E-188D-4110-89B6-F9BEC41903B8}"/>
              </a:ext>
            </a:extLst>
          </p:cNvPr>
          <p:cNvSpPr/>
          <p:nvPr/>
        </p:nvSpPr>
        <p:spPr>
          <a:xfrm>
            <a:off x="160421" y="5410200"/>
            <a:ext cx="8001000" cy="369332"/>
          </a:xfrm>
          <a:prstGeom prst="rect">
            <a:avLst/>
          </a:prstGeom>
        </p:spPr>
        <p:txBody>
          <a:bodyPr wrap="square">
            <a:spAutoFit/>
          </a:bodyPr>
          <a:lstStyle/>
          <a:p>
            <a:pPr marL="628650" lvl="1" indent="-171450">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the benefit and uses for and by tribal and community groups</a:t>
            </a:r>
          </a:p>
        </p:txBody>
      </p:sp>
    </p:spTree>
    <p:extLst>
      <p:ext uri="{BB962C8B-B14F-4D97-AF65-F5344CB8AC3E}">
        <p14:creationId xmlns:p14="http://schemas.microsoft.com/office/powerpoint/2010/main" val="3456141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219200"/>
            <a:ext cx="9067800" cy="457200"/>
          </a:xfrm>
        </p:spPr>
        <p:txBody>
          <a:bodyPr>
            <a:normAutofit fontScale="90000"/>
          </a:bodyPr>
          <a:lstStyle/>
          <a:p>
            <a:pPr algn="l"/>
            <a:r>
              <a:rPr lang="en-US" sz="3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2900"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C579B33A-B85E-4215-98DA-B93B38748859}" type="slidenum">
              <a:rPr lang="en-US" smtClean="0"/>
              <a:pPr>
                <a:defRPr/>
              </a:pPr>
              <a:t>9</a:t>
            </a:fld>
            <a:endParaRPr lang="en-US" dirty="0"/>
          </a:p>
        </p:txBody>
      </p:sp>
      <p:sp>
        <p:nvSpPr>
          <p:cNvPr id="6" name="Footer Placeholder 3"/>
          <p:cNvSpPr>
            <a:spLocks noGrp="1"/>
          </p:cNvSpPr>
          <p:nvPr>
            <p:ph type="ftr" sz="quarter" idx="11"/>
          </p:nvPr>
        </p:nvSpPr>
        <p:spPr>
          <a:xfrm>
            <a:off x="609600" y="6356350"/>
            <a:ext cx="8229600" cy="365125"/>
          </a:xfrm>
        </p:spPr>
        <p:txBody>
          <a:bodyPr/>
          <a:lstStyle/>
          <a:p>
            <a:r>
              <a:rPr lang="nb-NO" dirty="0">
                <a:solidFill>
                  <a:schemeClr val="bg1"/>
                </a:solidFill>
              </a:rPr>
              <a:t>EIA Workshop  </a:t>
            </a:r>
            <a:r>
              <a:rPr lang="en-US" i="1" dirty="0" err="1">
                <a:solidFill>
                  <a:schemeClr val="bg1"/>
                </a:solidFill>
              </a:rPr>
              <a:t>Utqiaġvik</a:t>
            </a:r>
            <a:r>
              <a:rPr lang="en-US" i="1" dirty="0">
                <a:solidFill>
                  <a:schemeClr val="bg1"/>
                </a:solidFill>
              </a:rPr>
              <a:t>, November 27-29, 2017</a:t>
            </a:r>
            <a:endParaRPr lang="en-US" dirty="0">
              <a:solidFill>
                <a:schemeClr val="bg1"/>
              </a:solidFill>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371600"/>
            <a:ext cx="2120908" cy="237119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descr="C:\Users\hallerm\Desktop\P r a g u e\Jim's Prague Brief Visuals\3 - TK, IK, Consultations, Meetings, and outreach\Consultation with NV of Kaktovik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3733800"/>
            <a:ext cx="4267200" cy="190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Rectangle 12"/>
          <p:cNvSpPr/>
          <p:nvPr/>
        </p:nvSpPr>
        <p:spPr>
          <a:xfrm>
            <a:off x="-152400" y="4310896"/>
            <a:ext cx="8458200" cy="1785104"/>
          </a:xfrm>
          <a:prstGeom prst="rect">
            <a:avLst/>
          </a:prstGeom>
        </p:spPr>
        <p:txBody>
          <a:bodyPr wrap="square">
            <a:spAutoFit/>
          </a:bodyPr>
          <a:lstStyle/>
          <a:p>
            <a:pPr marL="800100" lvl="1" indent="-342900">
              <a:buFont typeface="Arial" panose="020B0604020202020204" pitchFamily="34" charset="0"/>
              <a:buChar char="•"/>
            </a:pPr>
            <a:r>
              <a:rPr lang="en-US" sz="2200" b="1" dirty="0">
                <a:solidFill>
                  <a:schemeClr val="bg1"/>
                </a:solidFill>
                <a:effectLst>
                  <a:outerShdw blurRad="38100" dist="38100" dir="2700000" algn="tl">
                    <a:srgbClr val="000000">
                      <a:alpha val="43137"/>
                    </a:srgbClr>
                  </a:outerShdw>
                </a:effectLst>
                <a:latin typeface="Cambria" panose="02040503050406030204" pitchFamily="18" charset="0"/>
              </a:rPr>
              <a:t>Linked to places</a:t>
            </a:r>
          </a:p>
          <a:p>
            <a:pPr marL="800100" lvl="1" indent="-342900">
              <a:buFont typeface="Arial" panose="020B0604020202020204" pitchFamily="34" charset="0"/>
              <a:buChar char="•"/>
            </a:pPr>
            <a:r>
              <a:rPr lang="en-US" sz="2200" b="1" dirty="0">
                <a:solidFill>
                  <a:schemeClr val="bg1"/>
                </a:solidFill>
                <a:effectLst>
                  <a:outerShdw blurRad="38100" dist="38100" dir="2700000" algn="tl">
                    <a:srgbClr val="000000">
                      <a:alpha val="43137"/>
                    </a:srgbClr>
                  </a:outerShdw>
                </a:effectLst>
                <a:latin typeface="Cambria" panose="02040503050406030204" pitchFamily="18" charset="0"/>
              </a:rPr>
              <a:t>Shared</a:t>
            </a:r>
          </a:p>
          <a:p>
            <a:pPr marL="800100" lvl="1" indent="-342900">
              <a:buFont typeface="Arial" panose="020B0604020202020204" pitchFamily="34" charset="0"/>
              <a:buChar char="•"/>
            </a:pPr>
            <a:r>
              <a:rPr lang="en-US" sz="2200" b="1" dirty="0">
                <a:solidFill>
                  <a:schemeClr val="bg1"/>
                </a:solidFill>
                <a:effectLst>
                  <a:outerShdw blurRad="38100" dist="38100" dir="2700000" algn="tl">
                    <a:srgbClr val="000000">
                      <a:alpha val="43137"/>
                    </a:srgbClr>
                  </a:outerShdw>
                </a:effectLst>
                <a:latin typeface="Cambria" panose="02040503050406030204" pitchFamily="18" charset="0"/>
              </a:rPr>
              <a:t>Respected</a:t>
            </a:r>
          </a:p>
          <a:p>
            <a:pPr marL="800100" lvl="1" indent="-342900">
              <a:buFont typeface="Arial" panose="020B0604020202020204" pitchFamily="34" charset="0"/>
              <a:buChar char="•"/>
            </a:pPr>
            <a:r>
              <a:rPr lang="en-US" sz="2200" b="1" dirty="0">
                <a:solidFill>
                  <a:schemeClr val="bg1"/>
                </a:solidFill>
                <a:effectLst>
                  <a:outerShdw blurRad="38100" dist="38100" dir="2700000" algn="tl">
                    <a:srgbClr val="000000">
                      <a:alpha val="43137"/>
                    </a:srgbClr>
                  </a:outerShdw>
                </a:effectLst>
                <a:latin typeface="Cambria" panose="02040503050406030204" pitchFamily="18" charset="0"/>
              </a:rPr>
              <a:t>Anchors values and identities</a:t>
            </a:r>
          </a:p>
          <a:p>
            <a:pPr marL="800100" lvl="1" indent="-342900">
              <a:buFont typeface="Arial" panose="020B0604020202020204" pitchFamily="34" charset="0"/>
              <a:buChar char="•"/>
            </a:pPr>
            <a:r>
              <a:rPr lang="en-US" sz="2200" b="1" dirty="0">
                <a:solidFill>
                  <a:schemeClr val="bg1"/>
                </a:solidFill>
                <a:effectLst>
                  <a:outerShdw blurRad="38100" dist="38100" dir="2700000" algn="tl">
                    <a:srgbClr val="000000">
                      <a:alpha val="43137"/>
                    </a:srgbClr>
                  </a:outerShdw>
                </a:effectLst>
                <a:latin typeface="Cambria" panose="02040503050406030204" pitchFamily="18" charset="0"/>
              </a:rPr>
              <a:t>Emphasizes unity between people and places </a:t>
            </a:r>
          </a:p>
        </p:txBody>
      </p:sp>
      <p:sp>
        <p:nvSpPr>
          <p:cNvPr id="3" name="TextBox 2">
            <a:extLst>
              <a:ext uri="{FF2B5EF4-FFF2-40B4-BE49-F238E27FC236}">
                <a16:creationId xmlns:a16="http://schemas.microsoft.com/office/drawing/2014/main" xmlns="" id="{95333A95-7005-47CA-AF3D-048EFFDA84DA}"/>
              </a:ext>
            </a:extLst>
          </p:cNvPr>
          <p:cNvSpPr txBox="1"/>
          <p:nvPr/>
        </p:nvSpPr>
        <p:spPr>
          <a:xfrm>
            <a:off x="2354951" y="1371599"/>
            <a:ext cx="5956292" cy="1800493"/>
          </a:xfrm>
          <a:prstGeom prst="rect">
            <a:avLst/>
          </a:prstGeom>
          <a:noFill/>
        </p:spPr>
        <p:txBody>
          <a:bodyPr wrap="square" rtlCol="0">
            <a:spAutoFit/>
          </a:bodyPr>
          <a:lstStyle/>
          <a:p>
            <a:r>
              <a:rPr lang="en-US" sz="2200" b="1" dirty="0">
                <a:solidFill>
                  <a:schemeClr val="accent3">
                    <a:lumMod val="95000"/>
                  </a:schemeClr>
                </a:solidFill>
                <a:effectLst>
                  <a:outerShdw blurRad="38100" dist="38100" dir="2700000" algn="tl">
                    <a:srgbClr val="000000">
                      <a:alpha val="43137"/>
                    </a:srgbClr>
                  </a:outerShdw>
                </a:effectLst>
                <a:latin typeface="Cambria" panose="02040503050406030204" pitchFamily="18" charset="0"/>
              </a:rPr>
              <a:t>“</a:t>
            </a:r>
            <a:r>
              <a:rPr lang="en-US" sz="2200" b="1" dirty="0">
                <a:solidFill>
                  <a:schemeClr val="accent3">
                    <a:lumMod val="95000"/>
                  </a:schemeClr>
                </a:solidFill>
                <a:effectLst>
                  <a:outerShdw blurRad="38100" dist="38100" dir="2700000" algn="tl">
                    <a:srgbClr val="000000">
                      <a:alpha val="43137"/>
                    </a:srgbClr>
                  </a:outerShdw>
                </a:effectLst>
                <a:latin typeface="Cambria" panose="02040503050406030204" pitchFamily="18" charset="0"/>
                <a:cs typeface="Arial" panose="020B0604020202020204" pitchFamily="34" charset="0"/>
              </a:rPr>
              <a:t>A body of evolving practical knowledge based on observations and personal experience of local residents over an extensive,  multi-generational time period</a:t>
            </a:r>
            <a:r>
              <a:rPr lang="en-US" sz="2200" b="1" dirty="0">
                <a:solidFill>
                  <a:schemeClr val="accent3">
                    <a:lumMod val="95000"/>
                  </a:schemeClr>
                </a:solidFill>
                <a:effectLst>
                  <a:outerShdw blurRad="38100" dist="38100" dir="2700000" algn="tl">
                    <a:srgbClr val="000000">
                      <a:alpha val="43137"/>
                    </a:srgbClr>
                  </a:outerShdw>
                </a:effectLst>
                <a:latin typeface="Cambria" panose="02040503050406030204" pitchFamily="18" charset="0"/>
              </a:rPr>
              <a:t>”  </a:t>
            </a:r>
            <a:r>
              <a:rPr lang="en-US" sz="2200" b="1" dirty="0">
                <a:solidFill>
                  <a:schemeClr val="accent3">
                    <a:lumMod val="95000"/>
                  </a:schemeClr>
                </a:solidFill>
                <a:effectLst>
                  <a:outerShdw blurRad="38100" dist="38100" dir="2700000" algn="tl">
                    <a:srgbClr val="000000">
                      <a:alpha val="43137"/>
                    </a:srgbClr>
                  </a:outerShdw>
                </a:effectLst>
              </a:rPr>
              <a:t>  </a:t>
            </a:r>
            <a:endParaRPr lang="en-US" sz="2200" b="1" dirty="0" smtClean="0">
              <a:solidFill>
                <a:schemeClr val="accent3">
                  <a:lumMod val="95000"/>
                </a:schemeClr>
              </a:solidFill>
              <a:effectLst>
                <a:outerShdw blurRad="38100" dist="38100" dir="2700000" algn="tl">
                  <a:srgbClr val="000000">
                    <a:alpha val="43137"/>
                  </a:srgbClr>
                </a:outerShdw>
              </a:effectLst>
            </a:endParaRPr>
          </a:p>
          <a:p>
            <a:r>
              <a:rPr lang="en-US" sz="700" b="1" dirty="0" smtClean="0">
                <a:solidFill>
                  <a:schemeClr val="accent3">
                    <a:lumMod val="95000"/>
                  </a:schemeClr>
                </a:solidFill>
              </a:rPr>
              <a:t>                                         </a:t>
            </a:r>
          </a:p>
          <a:p>
            <a:pPr algn="r"/>
            <a:r>
              <a:rPr lang="en-US" sz="1400" b="1" dirty="0" smtClean="0">
                <a:solidFill>
                  <a:schemeClr val="accent3">
                    <a:lumMod val="95000"/>
                  </a:schemeClr>
                </a:solidFill>
              </a:rPr>
              <a:t>             </a:t>
            </a:r>
            <a:r>
              <a:rPr lang="en-US" sz="1400" b="1" dirty="0" smtClean="0">
                <a:solidFill>
                  <a:schemeClr val="accent3">
                    <a:lumMod val="95000"/>
                  </a:schemeClr>
                </a:solidFill>
                <a:effectLst>
                  <a:outerShdw blurRad="38100" dist="38100" dir="2700000" algn="tl">
                    <a:srgbClr val="000000">
                      <a:alpha val="43137"/>
                    </a:srgbClr>
                  </a:outerShdw>
                </a:effectLst>
              </a:rPr>
              <a:t>BOEM </a:t>
            </a:r>
            <a:r>
              <a:rPr lang="en-US" sz="1400" b="1" dirty="0">
                <a:solidFill>
                  <a:schemeClr val="accent3">
                    <a:lumMod val="95000"/>
                  </a:schemeClr>
                </a:solidFill>
                <a:effectLst>
                  <a:outerShdw blurRad="38100" dist="38100" dir="2700000" algn="tl">
                    <a:srgbClr val="000000">
                      <a:alpha val="43137"/>
                    </a:srgbClr>
                  </a:outerShdw>
                </a:effectLst>
              </a:rPr>
              <a:t>Ocean Science Journal, 2012 </a:t>
            </a:r>
            <a:endParaRPr lang="en-US" sz="2000" b="1" dirty="0">
              <a:solidFill>
                <a:schemeClr val="accent3">
                  <a:lumMod val="95000"/>
                </a:schemeClr>
              </a:solidFill>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xmlns="" id="{219379C2-DD26-473C-9BC2-A8CC08C71BEF}"/>
              </a:ext>
            </a:extLst>
          </p:cNvPr>
          <p:cNvSpPr/>
          <p:nvPr/>
        </p:nvSpPr>
        <p:spPr>
          <a:xfrm>
            <a:off x="2209800" y="381000"/>
            <a:ext cx="6781800" cy="492443"/>
          </a:xfrm>
          <a:prstGeom prst="rect">
            <a:avLst/>
          </a:prstGeom>
        </p:spPr>
        <p:txBody>
          <a:bodyPr wrap="square">
            <a:spAutoFit/>
          </a:bodyPr>
          <a:lstStyle/>
          <a:p>
            <a:pPr marL="952500" indent="-952500" algn="ctr">
              <a:defRPr/>
            </a:pPr>
            <a:r>
              <a:rPr lang="en-US" sz="2600" b="1" kern="0" dirty="0">
                <a:solidFill>
                  <a:schemeClr val="bg1"/>
                </a:solidFill>
                <a:effectLst>
                  <a:outerShdw blurRad="38100" dist="38100" dir="2700000" algn="tl">
                    <a:srgbClr val="000000">
                      <a:alpha val="43137"/>
                    </a:srgbClr>
                  </a:outerShdw>
                  <a:reflection endPos="0" dir="5400000" sy="-100000" algn="bl" rotWithShape="0"/>
                </a:effectLst>
              </a:rPr>
              <a:t>Traditional / Indigenous </a:t>
            </a:r>
            <a:r>
              <a:rPr lang="en-US" sz="2600" b="1" kern="0" dirty="0" smtClean="0">
                <a:solidFill>
                  <a:schemeClr val="bg1"/>
                </a:solidFill>
                <a:effectLst>
                  <a:outerShdw blurRad="38100" dist="38100" dir="2700000" algn="tl">
                    <a:srgbClr val="000000">
                      <a:alpha val="43137"/>
                    </a:srgbClr>
                  </a:outerShdw>
                  <a:reflection endPos="0" dir="5400000" sy="-100000" algn="bl" rotWithShape="0"/>
                </a:effectLst>
              </a:rPr>
              <a:t>Knowledge</a:t>
            </a:r>
            <a:endParaRPr lang="en-US" sz="2200" b="1" kern="0" dirty="0">
              <a:solidFill>
                <a:schemeClr val="bg1"/>
              </a:solidFill>
              <a:effectLst>
                <a:outerShdw blurRad="38100" dist="38100" dir="2700000" algn="tl">
                  <a:srgbClr val="000000">
                    <a:alpha val="43137"/>
                  </a:srgbClr>
                </a:outerShdw>
                <a:reflection endPos="0" dir="5400000" sy="-100000" algn="bl" rotWithShape="0"/>
              </a:effectLst>
            </a:endParaRPr>
          </a:p>
        </p:txBody>
      </p:sp>
    </p:spTree>
    <p:extLst>
      <p:ext uri="{BB962C8B-B14F-4D97-AF65-F5344CB8AC3E}">
        <p14:creationId xmlns:p14="http://schemas.microsoft.com/office/powerpoint/2010/main" val="81796342"/>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7_Brooks_NSSI_FACA group_talk_TK">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BOEM Presentatio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effectLst>
          <a:outerShdw dist="57150" dir="1572000" sx="101000" sy="101000" algn="l" rotWithShape="0">
            <a:schemeClr val="tx1"/>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nchor="ctr"/>
      <a:lstStyle>
        <a:defPPr marL="952500" indent="-952500" eaLnBrk="1" hangingPunct="1">
          <a:defRPr b="1" kern="0" dirty="0" smtClean="0">
            <a:solidFill>
              <a:schemeClr val="bg1"/>
            </a:solidFill>
            <a:effectLst>
              <a:outerShdw dist="63500" dir="1572000" algn="ctr" rotWithShape="0">
                <a:srgbClr val="000000"/>
              </a:outerShdw>
              <a:reflection endPos="0" dir="5400000" sy="-100000" algn="bl" rotWithShape="0"/>
            </a:effectLs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2017_Brooks_NSSI_FACA group_talk_TK</Template>
  <TotalTime>837</TotalTime>
  <Words>1052</Words>
  <Application>Microsoft Office PowerPoint</Application>
  <PresentationFormat>On-screen Show (4:3)</PresentationFormat>
  <Paragraphs>192</Paragraphs>
  <Slides>14</Slides>
  <Notes>14</Notes>
  <HiddenSlides>0</HiddenSlides>
  <MMClips>0</MMClips>
  <ScaleCrop>false</ScaleCrop>
  <HeadingPairs>
    <vt:vector size="4" baseType="variant">
      <vt:variant>
        <vt:lpstr>Theme</vt:lpstr>
      </vt:variant>
      <vt:variant>
        <vt:i4>5</vt:i4>
      </vt:variant>
      <vt:variant>
        <vt:lpstr>Slide Titles</vt:lpstr>
      </vt:variant>
      <vt:variant>
        <vt:i4>14</vt:i4>
      </vt:variant>
    </vt:vector>
  </HeadingPairs>
  <TitlesOfParts>
    <vt:vector size="19" baseType="lpstr">
      <vt:lpstr>2017_Brooks_NSSI_FACA group_talk_TK</vt:lpstr>
      <vt:lpstr>1_Custom Design</vt:lpstr>
      <vt:lpstr>Custom Design</vt:lpstr>
      <vt:lpstr>2_BOEM Presentation Template</vt:lpstr>
      <vt:lpstr>2_Office Theme</vt:lpstr>
      <vt:lpstr>Meaningful Engagement with Indigenous Peoples   Environmental Impact Assessment                                            in Alaska and Across the Arctic </vt:lpstr>
      <vt:lpstr>PowerPoint Presentation</vt:lpstr>
      <vt:lpstr>PowerPoint Presentation</vt:lpstr>
      <vt:lpstr>PowerPoint Presentation</vt:lpstr>
      <vt:lpstr>-  Public Involvement  – community scoping meetings,    listening sessions, official hearings, etc.,   -  Public reviews and comment periods</vt:lpstr>
      <vt:lpstr>         -  Consultation is mandated by Executive Order 13175      on Government-to-Government Consultation with     Tribes and Native corporations   -  Supported by U.S. Department of the Interior      Secretarial Orders, Guidance and Practices  -  BOEM engages through formal consultations and / or      informal meetings – dependent upon requirements      and circumstances    </vt:lpstr>
      <vt:lpstr>Role of our Tribal &amp; Community Liaison Officer </vt:lpstr>
      <vt:lpstr>Role of our Tribal &amp; Community Liaison Officer </vt:lpstr>
      <vt:lpstr> </vt:lpstr>
      <vt:lpstr>PowerPoint Presentation</vt:lpstr>
      <vt:lpstr>PowerPoint Presentation</vt:lpstr>
      <vt:lpstr>PowerPoint Presentation</vt:lpstr>
      <vt:lpstr>PowerPoint Presentation</vt:lpstr>
      <vt:lpstr>PowerPoint Presentation</vt:lpstr>
    </vt:vector>
  </TitlesOfParts>
  <Company>DOI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of Traditional Knowledge by the Bureau of Ocean Energy Management</dc:title>
  <dc:creator>Thurston, Dennis</dc:creator>
  <cp:lastModifiedBy>Haller, Michael L</cp:lastModifiedBy>
  <cp:revision>83</cp:revision>
  <cp:lastPrinted>2017-11-25T00:28:23Z</cp:lastPrinted>
  <dcterms:created xsi:type="dcterms:W3CDTF">2017-11-17T23:53:36Z</dcterms:created>
  <dcterms:modified xsi:type="dcterms:W3CDTF">2017-11-25T00:38:40Z</dcterms:modified>
</cp:coreProperties>
</file>