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74" r:id="rId9"/>
    <p:sldId id="266" r:id="rId10"/>
    <p:sldId id="267" r:id="rId11"/>
    <p:sldId id="268" r:id="rId12"/>
    <p:sldId id="269" r:id="rId13"/>
    <p:sldId id="270" r:id="rId14"/>
    <p:sldId id="275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1"/>
  </p:normalViewPr>
  <p:slideViewPr>
    <p:cSldViewPr snapToGrid="0" snapToObjects="1">
      <p:cViewPr>
        <p:scale>
          <a:sx n="110" d="100"/>
          <a:sy n="110" d="100"/>
        </p:scale>
        <p:origin x="-164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4B0EB-0260-4D36-B07D-61611D235AB3}" type="doc">
      <dgm:prSet loTypeId="urn:microsoft.com/office/officeart/2005/8/layout/hProcess9" loCatId="process" qsTypeId="urn:microsoft.com/office/officeart/2005/8/quickstyle/simple1" qsCatId="simple" csTypeId="urn:microsoft.com/office/officeart/2005/8/colors/accent2_3" csCatId="accent2" phldr="1"/>
      <dgm:spPr/>
    </dgm:pt>
    <dgm:pt modelId="{4C2A554C-DE02-4CBE-87C8-7E4A06ECEE2E}">
      <dgm:prSet phldrT="[Text]"/>
      <dgm:spPr/>
      <dgm:t>
        <a:bodyPr/>
        <a:lstStyle/>
        <a:p>
          <a:r>
            <a:rPr lang="en-US" dirty="0" smtClean="0"/>
            <a:t>Local Engagement</a:t>
          </a:r>
          <a:endParaRPr lang="en-US" dirty="0"/>
        </a:p>
      </dgm:t>
    </dgm:pt>
    <dgm:pt modelId="{909B0137-3477-44CD-B026-87FD5C2A3F98}" type="parTrans" cxnId="{7D124910-CE85-4EB3-BCC7-86E1A95F3C7D}">
      <dgm:prSet/>
      <dgm:spPr/>
      <dgm:t>
        <a:bodyPr/>
        <a:lstStyle/>
        <a:p>
          <a:endParaRPr lang="en-US"/>
        </a:p>
      </dgm:t>
    </dgm:pt>
    <dgm:pt modelId="{85BAE83F-A2B4-4F81-B2C8-7082B930997B}" type="sibTrans" cxnId="{7D124910-CE85-4EB3-BCC7-86E1A95F3C7D}">
      <dgm:prSet/>
      <dgm:spPr/>
      <dgm:t>
        <a:bodyPr/>
        <a:lstStyle/>
        <a:p>
          <a:endParaRPr lang="en-US"/>
        </a:p>
      </dgm:t>
    </dgm:pt>
    <dgm:pt modelId="{5BA5DAB5-697B-4693-B696-73FDB46BE840}">
      <dgm:prSet phldrT="[Text]"/>
      <dgm:spPr/>
      <dgm:t>
        <a:bodyPr/>
        <a:lstStyle/>
        <a:p>
          <a:r>
            <a:rPr lang="en-US" dirty="0" smtClean="0"/>
            <a:t>Local Collaboration </a:t>
          </a:r>
          <a:endParaRPr lang="en-US" dirty="0"/>
        </a:p>
      </dgm:t>
    </dgm:pt>
    <dgm:pt modelId="{B6C0398F-AEB5-4783-B3F0-A8AC3481D5BA}" type="parTrans" cxnId="{89E7F812-1E8C-412B-ABA2-7DEADFCF374A}">
      <dgm:prSet/>
      <dgm:spPr/>
      <dgm:t>
        <a:bodyPr/>
        <a:lstStyle/>
        <a:p>
          <a:endParaRPr lang="en-US"/>
        </a:p>
      </dgm:t>
    </dgm:pt>
    <dgm:pt modelId="{8FB6A68B-AB9E-421C-A493-849170BB03F5}" type="sibTrans" cxnId="{89E7F812-1E8C-412B-ABA2-7DEADFCF374A}">
      <dgm:prSet/>
      <dgm:spPr/>
      <dgm:t>
        <a:bodyPr/>
        <a:lstStyle/>
        <a:p>
          <a:endParaRPr lang="en-US"/>
        </a:p>
      </dgm:t>
    </dgm:pt>
    <dgm:pt modelId="{3BA7EF59-B4D6-49B9-81DA-2A4CE43475D1}">
      <dgm:prSet phldrT="[Text]"/>
      <dgm:spPr/>
      <dgm:t>
        <a:bodyPr/>
        <a:lstStyle/>
        <a:p>
          <a:r>
            <a:rPr lang="en-US" dirty="0" smtClean="0"/>
            <a:t>Locally Driven</a:t>
          </a:r>
        </a:p>
        <a:p>
          <a:r>
            <a:rPr lang="en-US" dirty="0" smtClean="0"/>
            <a:t>Development</a:t>
          </a:r>
          <a:endParaRPr lang="en-US" dirty="0"/>
        </a:p>
      </dgm:t>
    </dgm:pt>
    <dgm:pt modelId="{D91099A2-1B7F-483C-A188-FF66A5F58C1E}" type="parTrans" cxnId="{D370F00F-9EDA-47EE-ADC5-22D039A8048F}">
      <dgm:prSet/>
      <dgm:spPr/>
      <dgm:t>
        <a:bodyPr/>
        <a:lstStyle/>
        <a:p>
          <a:endParaRPr lang="en-US"/>
        </a:p>
      </dgm:t>
    </dgm:pt>
    <dgm:pt modelId="{A14AB77D-A424-4673-B9F9-7CE8CD04B3B1}" type="sibTrans" cxnId="{D370F00F-9EDA-47EE-ADC5-22D039A8048F}">
      <dgm:prSet/>
      <dgm:spPr/>
      <dgm:t>
        <a:bodyPr/>
        <a:lstStyle/>
        <a:p>
          <a:endParaRPr lang="en-US"/>
        </a:p>
      </dgm:t>
    </dgm:pt>
    <dgm:pt modelId="{1968D1D0-B6FC-4DD3-9EE8-C1436BFBD4DA}" type="pres">
      <dgm:prSet presAssocID="{1784B0EB-0260-4D36-B07D-61611D235AB3}" presName="CompostProcess" presStyleCnt="0">
        <dgm:presLayoutVars>
          <dgm:dir/>
          <dgm:resizeHandles val="exact"/>
        </dgm:presLayoutVars>
      </dgm:prSet>
      <dgm:spPr/>
    </dgm:pt>
    <dgm:pt modelId="{A0E217E5-EDE4-4E8C-8A98-06513BD2C9C0}" type="pres">
      <dgm:prSet presAssocID="{1784B0EB-0260-4D36-B07D-61611D235AB3}" presName="arrow" presStyleLbl="bgShp" presStyleIdx="0" presStyleCnt="1"/>
      <dgm:spPr/>
    </dgm:pt>
    <dgm:pt modelId="{91C6BE35-BF4F-49C1-BFBB-0005BCEF39D9}" type="pres">
      <dgm:prSet presAssocID="{1784B0EB-0260-4D36-B07D-61611D235AB3}" presName="linearProcess" presStyleCnt="0"/>
      <dgm:spPr/>
    </dgm:pt>
    <dgm:pt modelId="{3131275F-F88B-4EAE-8F20-0D102E82E3DD}" type="pres">
      <dgm:prSet presAssocID="{4C2A554C-DE02-4CBE-87C8-7E4A06ECEE2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A50A3E-9F49-4089-92AB-84A4790C133A}" type="pres">
      <dgm:prSet presAssocID="{85BAE83F-A2B4-4F81-B2C8-7082B930997B}" presName="sibTrans" presStyleCnt="0"/>
      <dgm:spPr/>
    </dgm:pt>
    <dgm:pt modelId="{12029A7B-AD6B-4E39-B1EF-3D28C1120741}" type="pres">
      <dgm:prSet presAssocID="{5BA5DAB5-697B-4693-B696-73FDB46BE84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8364A-A1AD-4272-85E9-778446180307}" type="pres">
      <dgm:prSet presAssocID="{8FB6A68B-AB9E-421C-A493-849170BB03F5}" presName="sibTrans" presStyleCnt="0"/>
      <dgm:spPr/>
    </dgm:pt>
    <dgm:pt modelId="{AF09A1E3-B234-4671-978C-38E758F78AF7}" type="pres">
      <dgm:prSet presAssocID="{3BA7EF59-B4D6-49B9-81DA-2A4CE43475D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6E25F9-4B72-8045-8E22-B77CB9D7CEF3}" type="presOf" srcId="{4C2A554C-DE02-4CBE-87C8-7E4A06ECEE2E}" destId="{3131275F-F88B-4EAE-8F20-0D102E82E3DD}" srcOrd="0" destOrd="0" presId="urn:microsoft.com/office/officeart/2005/8/layout/hProcess9"/>
    <dgm:cxn modelId="{5FDB8D3D-663A-D748-9F9D-2525208E3D69}" type="presOf" srcId="{3BA7EF59-B4D6-49B9-81DA-2A4CE43475D1}" destId="{AF09A1E3-B234-4671-978C-38E758F78AF7}" srcOrd="0" destOrd="0" presId="urn:microsoft.com/office/officeart/2005/8/layout/hProcess9"/>
    <dgm:cxn modelId="{D370F00F-9EDA-47EE-ADC5-22D039A8048F}" srcId="{1784B0EB-0260-4D36-B07D-61611D235AB3}" destId="{3BA7EF59-B4D6-49B9-81DA-2A4CE43475D1}" srcOrd="2" destOrd="0" parTransId="{D91099A2-1B7F-483C-A188-FF66A5F58C1E}" sibTransId="{A14AB77D-A424-4673-B9F9-7CE8CD04B3B1}"/>
    <dgm:cxn modelId="{8A56C17C-86FB-0C46-A193-16F86AE3CEE5}" type="presOf" srcId="{1784B0EB-0260-4D36-B07D-61611D235AB3}" destId="{1968D1D0-B6FC-4DD3-9EE8-C1436BFBD4DA}" srcOrd="0" destOrd="0" presId="urn:microsoft.com/office/officeart/2005/8/layout/hProcess9"/>
    <dgm:cxn modelId="{89E7F812-1E8C-412B-ABA2-7DEADFCF374A}" srcId="{1784B0EB-0260-4D36-B07D-61611D235AB3}" destId="{5BA5DAB5-697B-4693-B696-73FDB46BE840}" srcOrd="1" destOrd="0" parTransId="{B6C0398F-AEB5-4783-B3F0-A8AC3481D5BA}" sibTransId="{8FB6A68B-AB9E-421C-A493-849170BB03F5}"/>
    <dgm:cxn modelId="{810785A0-6290-9A40-B2AD-80D54D79A36E}" type="presOf" srcId="{5BA5DAB5-697B-4693-B696-73FDB46BE840}" destId="{12029A7B-AD6B-4E39-B1EF-3D28C1120741}" srcOrd="0" destOrd="0" presId="urn:microsoft.com/office/officeart/2005/8/layout/hProcess9"/>
    <dgm:cxn modelId="{7D124910-CE85-4EB3-BCC7-86E1A95F3C7D}" srcId="{1784B0EB-0260-4D36-B07D-61611D235AB3}" destId="{4C2A554C-DE02-4CBE-87C8-7E4A06ECEE2E}" srcOrd="0" destOrd="0" parTransId="{909B0137-3477-44CD-B026-87FD5C2A3F98}" sibTransId="{85BAE83F-A2B4-4F81-B2C8-7082B930997B}"/>
    <dgm:cxn modelId="{318CFF0A-B123-3440-A197-B02DFF9ABCF5}" type="presParOf" srcId="{1968D1D0-B6FC-4DD3-9EE8-C1436BFBD4DA}" destId="{A0E217E5-EDE4-4E8C-8A98-06513BD2C9C0}" srcOrd="0" destOrd="0" presId="urn:microsoft.com/office/officeart/2005/8/layout/hProcess9"/>
    <dgm:cxn modelId="{344AFF55-9740-4F4A-9F72-6A4740D6F126}" type="presParOf" srcId="{1968D1D0-B6FC-4DD3-9EE8-C1436BFBD4DA}" destId="{91C6BE35-BF4F-49C1-BFBB-0005BCEF39D9}" srcOrd="1" destOrd="0" presId="urn:microsoft.com/office/officeart/2005/8/layout/hProcess9"/>
    <dgm:cxn modelId="{EF9C69AC-F088-714B-A885-BF4E9F63C63A}" type="presParOf" srcId="{91C6BE35-BF4F-49C1-BFBB-0005BCEF39D9}" destId="{3131275F-F88B-4EAE-8F20-0D102E82E3DD}" srcOrd="0" destOrd="0" presId="urn:microsoft.com/office/officeart/2005/8/layout/hProcess9"/>
    <dgm:cxn modelId="{3DE9B8C1-2722-A947-A218-03D4F2B6D211}" type="presParOf" srcId="{91C6BE35-BF4F-49C1-BFBB-0005BCEF39D9}" destId="{34A50A3E-9F49-4089-92AB-84A4790C133A}" srcOrd="1" destOrd="0" presId="urn:microsoft.com/office/officeart/2005/8/layout/hProcess9"/>
    <dgm:cxn modelId="{DA91869C-CBB6-E249-96ED-23CC50FDD3AD}" type="presParOf" srcId="{91C6BE35-BF4F-49C1-BFBB-0005BCEF39D9}" destId="{12029A7B-AD6B-4E39-B1EF-3D28C1120741}" srcOrd="2" destOrd="0" presId="urn:microsoft.com/office/officeart/2005/8/layout/hProcess9"/>
    <dgm:cxn modelId="{108D1429-F5C7-5346-B7D1-BD301A2D3B4C}" type="presParOf" srcId="{91C6BE35-BF4F-49C1-BFBB-0005BCEF39D9}" destId="{EA58364A-A1AD-4272-85E9-778446180307}" srcOrd="3" destOrd="0" presId="urn:microsoft.com/office/officeart/2005/8/layout/hProcess9"/>
    <dgm:cxn modelId="{56AEE044-7598-B742-944D-7E3E9064FFBF}" type="presParOf" srcId="{91C6BE35-BF4F-49C1-BFBB-0005BCEF39D9}" destId="{AF09A1E3-B234-4671-978C-38E758F78AF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217E5-EDE4-4E8C-8A98-06513BD2C9C0}">
      <dsp:nvSpPr>
        <dsp:cNvPr id="0" name=""/>
        <dsp:cNvSpPr/>
      </dsp:nvSpPr>
      <dsp:spPr>
        <a:xfrm>
          <a:off x="308609" y="0"/>
          <a:ext cx="3497580" cy="18796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1275F-F88B-4EAE-8F20-0D102E82E3DD}">
      <dsp:nvSpPr>
        <dsp:cNvPr id="0" name=""/>
        <dsp:cNvSpPr/>
      </dsp:nvSpPr>
      <dsp:spPr>
        <a:xfrm>
          <a:off x="4420" y="563880"/>
          <a:ext cx="1324451" cy="75184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Local Engagement</a:t>
          </a:r>
          <a:endParaRPr lang="en-US" sz="1500" kern="1200" dirty="0"/>
        </a:p>
      </dsp:txBody>
      <dsp:txXfrm>
        <a:off x="41122" y="600582"/>
        <a:ext cx="1251047" cy="678436"/>
      </dsp:txXfrm>
    </dsp:sp>
    <dsp:sp modelId="{12029A7B-AD6B-4E39-B1EF-3D28C1120741}">
      <dsp:nvSpPr>
        <dsp:cNvPr id="0" name=""/>
        <dsp:cNvSpPr/>
      </dsp:nvSpPr>
      <dsp:spPr>
        <a:xfrm>
          <a:off x="1395174" y="563880"/>
          <a:ext cx="1324451" cy="751840"/>
        </a:xfrm>
        <a:prstGeom prst="roundRect">
          <a:avLst/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Local Collaboration </a:t>
          </a:r>
          <a:endParaRPr lang="en-US" sz="1500" kern="1200" dirty="0"/>
        </a:p>
      </dsp:txBody>
      <dsp:txXfrm>
        <a:off x="1431876" y="600582"/>
        <a:ext cx="1251047" cy="678436"/>
      </dsp:txXfrm>
    </dsp:sp>
    <dsp:sp modelId="{AF09A1E3-B234-4671-978C-38E758F78AF7}">
      <dsp:nvSpPr>
        <dsp:cNvPr id="0" name=""/>
        <dsp:cNvSpPr/>
      </dsp:nvSpPr>
      <dsp:spPr>
        <a:xfrm>
          <a:off x="2785928" y="563880"/>
          <a:ext cx="1324451" cy="751840"/>
        </a:xfrm>
        <a:prstGeom prst="roundRect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Locally Driven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Development</a:t>
          </a:r>
          <a:endParaRPr lang="en-US" sz="1500" kern="1200" dirty="0"/>
        </a:p>
      </dsp:txBody>
      <dsp:txXfrm>
        <a:off x="2822630" y="600582"/>
        <a:ext cx="1251047" cy="678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1815D-A15F-9B42-89CF-0662E3CB802A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4CDFC-83AC-F04C-BB66-FF1A7E2AC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4CDFC-83AC-F04C-BB66-FF1A7E2AC9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4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14A4A-0E17-4FAA-82D2-62587109DD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02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14A4A-0E17-4FAA-82D2-62587109DD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0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04C4-4A10-7A42-940F-42C2C3EB9E92}" type="datetime1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9D57-1AB8-0D44-8C2C-FFDC0694916D}" type="datetime1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7511-C1CA-2048-9BDD-EF3F3866D0D6}" type="datetime1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AF77-FD11-ED41-A431-4707CB16DD62}" type="datetime1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7C88-1250-F742-95B5-DB885E818583}" type="datetime1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E139-8079-8240-829D-7C901DE61220}" type="datetime1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E4DB-4A63-3E4F-BB43-F05B8000C490}" type="datetime1">
              <a:rPr lang="en-US" smtClean="0"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15C8-EBD4-6F4C-BE08-8672EAE4F39F}" type="datetime1">
              <a:rPr lang="en-US" smtClean="0"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03EE8-808B-5F4A-A43F-EFAFDC27AFF2}" type="datetime1">
              <a:rPr lang="en-US" smtClean="0"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DE0D-CBB9-8147-887E-C24B3A726B36}" type="datetime1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1101-180B-B84F-9A82-7587E208A126}" type="datetime1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679A-08DF-9144-9C4A-89E61718F12D}" type="datetime1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Local Collaboration in Alaskan Arctic Developments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3A7B0-4AE6-2048-878D-9E807E083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446315"/>
            <a:ext cx="7772400" cy="177165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Local Collaboration in </a:t>
            </a:r>
            <a:br>
              <a:rPr lang="en-US" sz="4800" b="1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Alaskan Arctic Developments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3739243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Teresa Imm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Executive VP, Regional &amp; Resource Development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Arctic Slope Regional Corporation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AIO Advert FIN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7" y="555062"/>
            <a:ext cx="9145277" cy="5144219"/>
          </a:xfrm>
        </p:spPr>
      </p:pic>
    </p:spTree>
    <p:extLst>
      <p:ext uri="{BB962C8B-B14F-4D97-AF65-F5344CB8AC3E}">
        <p14:creationId xmlns:p14="http://schemas.microsoft.com/office/powerpoint/2010/main" val="3217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30310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2829" y="4250449"/>
            <a:ext cx="2841171" cy="211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4" y="4250449"/>
            <a:ext cx="3035755" cy="232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2" y="4250449"/>
            <a:ext cx="3267075" cy="2607551"/>
            <a:chOff x="243254" y="2895600"/>
            <a:chExt cx="4719932" cy="3814465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54" y="2895600"/>
              <a:ext cx="4719932" cy="3516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43254" y="6063734"/>
              <a:ext cx="471993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4441"/>
            <a:ext cx="8534400" cy="13869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does “seat at the table” look like? </a:t>
            </a:r>
          </a:p>
          <a:p>
            <a:r>
              <a:rPr lang="en-US" sz="2400" dirty="0" smtClean="0"/>
              <a:t>Enhance local stakeholders role and oversight in development occurring in the Arctic OCS.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70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Case Study #2: AIO cont’d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160" y="2660764"/>
            <a:ext cx="2909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/>
              <a:t>Operations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Spill Response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Subsistence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5367" y="2660764"/>
            <a:ext cx="251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/>
              <a:t>Permitting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Advocacy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36" y="2490623"/>
            <a:ext cx="1377017" cy="83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8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142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Case Study #3: Community based NGO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72" y="1206813"/>
            <a:ext cx="20605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327763"/>
            <a:ext cx="6792686" cy="432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Voice of the Arctic Iñupiat – </a:t>
            </a:r>
            <a:r>
              <a:rPr lang="en-US" sz="2400" b="1" i="1" dirty="0" smtClean="0"/>
              <a:t>VOICE</a:t>
            </a:r>
            <a:endParaRPr lang="en-US" sz="2400" b="1" i="1" dirty="0"/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Local non-profit composed of diverse North Slope leadership.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Local representation for local issues. 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Trickle up strategy for Arctic policy decisions; VOICE was designed to amplify the voice of local people. 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Goals: </a:t>
            </a:r>
            <a:endParaRPr lang="en-US" sz="2200" dirty="0" smtClean="0"/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dirty="0" smtClean="0"/>
              <a:t>Strengthen </a:t>
            </a:r>
            <a:r>
              <a:rPr lang="en-US" sz="2200" dirty="0"/>
              <a:t>North </a:t>
            </a:r>
            <a:r>
              <a:rPr lang="en-US" sz="2200" dirty="0" smtClean="0"/>
              <a:t>Slope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dirty="0" smtClean="0"/>
              <a:t>Raise </a:t>
            </a:r>
            <a:r>
              <a:rPr lang="en-US" sz="2200" dirty="0"/>
              <a:t>awareness on Arctic </a:t>
            </a:r>
            <a:r>
              <a:rPr lang="en-US" sz="2200" dirty="0" smtClean="0"/>
              <a:t>issues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dirty="0" smtClean="0"/>
              <a:t>Encourage </a:t>
            </a:r>
            <a:r>
              <a:rPr lang="en-US" sz="2200" dirty="0"/>
              <a:t>sound subsistence </a:t>
            </a:r>
            <a:r>
              <a:rPr lang="en-US" sz="2200" dirty="0" smtClean="0"/>
              <a:t>management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dirty="0" smtClean="0"/>
              <a:t>Support </a:t>
            </a:r>
            <a:r>
              <a:rPr lang="en-US" sz="2200" dirty="0"/>
              <a:t>safe and responsible </a:t>
            </a:r>
            <a:r>
              <a:rPr lang="en-US" sz="2200" dirty="0" smtClean="0"/>
              <a:t>resource development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200" dirty="0" smtClean="0"/>
              <a:t>Identify </a:t>
            </a:r>
            <a:r>
              <a:rPr lang="en-US" sz="2200" dirty="0"/>
              <a:t>and address social issues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36" y="3654425"/>
            <a:ext cx="26638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74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oice_PowerpontVer1-72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7" y="753283"/>
            <a:ext cx="9145277" cy="514421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7141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Case Study #3: Community based </a:t>
            </a:r>
            <a:br>
              <a:rPr lang="en-US" sz="3600" dirty="0" smtClean="0"/>
            </a:br>
            <a:r>
              <a:rPr lang="en-US" sz="3600" dirty="0" smtClean="0"/>
              <a:t>NGO </a:t>
            </a:r>
            <a:r>
              <a:rPr lang="en-US" sz="3600" dirty="0"/>
              <a:t>cont’d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83390"/>
            <a:ext cx="7837714" cy="3792867"/>
          </a:xfrm>
          <a:ln w="57150">
            <a:noFill/>
          </a:ln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sz="6800" b="1" i="1" dirty="0" smtClean="0"/>
          </a:p>
          <a:p>
            <a:pPr marL="0" indent="0">
              <a:buNone/>
            </a:pPr>
            <a:r>
              <a:rPr lang="en-US" sz="8000" b="1" i="1" dirty="0" smtClean="0"/>
              <a:t>VOICE Snapshot</a:t>
            </a:r>
            <a:r>
              <a:rPr lang="en-US" sz="8000" b="1" i="1" dirty="0" smtClean="0"/>
              <a:t>:</a:t>
            </a:r>
            <a:endParaRPr lang="en-US" sz="8000" b="1" i="1" dirty="0"/>
          </a:p>
          <a:p>
            <a:r>
              <a:rPr lang="en-US" sz="8000" dirty="0" smtClean="0"/>
              <a:t>Inform local community on proposed </a:t>
            </a:r>
            <a:r>
              <a:rPr lang="en-US" sz="8000" b="1" dirty="0" smtClean="0"/>
              <a:t>ANWR</a:t>
            </a:r>
            <a:r>
              <a:rPr lang="en-US" sz="8000" dirty="0" smtClean="0"/>
              <a:t> legislation, act as a conduit to represent community interest and concerns on opening ANWR for resource development. </a:t>
            </a:r>
          </a:p>
          <a:p>
            <a:r>
              <a:rPr lang="en-US" sz="8000" dirty="0" smtClean="0"/>
              <a:t>Engage policy makers at Federal, State, and local levels on issues which impact subsistence and the local economy, such as proposed </a:t>
            </a:r>
            <a:r>
              <a:rPr lang="en-US" sz="8000" b="1" dirty="0" smtClean="0"/>
              <a:t>Ivory Bans</a:t>
            </a:r>
            <a:r>
              <a:rPr lang="en-US" sz="8000" dirty="0" smtClean="0"/>
              <a:t>. </a:t>
            </a:r>
          </a:p>
          <a:p>
            <a:r>
              <a:rPr lang="en-US" sz="8000" dirty="0" smtClean="0"/>
              <a:t>Track mitigations and restrictions to subsistence, like the </a:t>
            </a:r>
            <a:r>
              <a:rPr lang="en-US" sz="8000" b="1" dirty="0" smtClean="0"/>
              <a:t>U.S.-Russia Bilateral Polar Bear Treaty</a:t>
            </a:r>
            <a:r>
              <a:rPr lang="en-US" sz="8000" dirty="0" smtClean="0"/>
              <a:t>.</a:t>
            </a:r>
          </a:p>
          <a:p>
            <a:r>
              <a:rPr lang="en-US" sz="8000" dirty="0" smtClean="0"/>
              <a:t>Conduct community based surveys on the local economy, resource development, and community development concerns to identify and address issues.  </a:t>
            </a:r>
          </a:p>
          <a:p>
            <a:pPr algn="just"/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18" y="1544584"/>
            <a:ext cx="20605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613144"/>
            <a:ext cx="4680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Voice of the Arctic </a:t>
            </a:r>
            <a:r>
              <a:rPr lang="en-US" sz="2400" b="1" i="1" dirty="0" err="1"/>
              <a:t>Iñupiat</a:t>
            </a:r>
            <a:r>
              <a:rPr lang="en-US" sz="2400" b="1" i="1" dirty="0"/>
              <a:t> – VOICE</a:t>
            </a:r>
          </a:p>
        </p:txBody>
      </p:sp>
    </p:spTree>
    <p:extLst>
      <p:ext uri="{BB962C8B-B14F-4D97-AF65-F5344CB8AC3E}">
        <p14:creationId xmlns:p14="http://schemas.microsoft.com/office/powerpoint/2010/main" val="99132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Case Study #4: Federal-Local </a:t>
            </a:r>
            <a:br>
              <a:rPr lang="en-US" sz="3600" dirty="0" smtClean="0"/>
            </a:br>
            <a:r>
              <a:rPr lang="en-US" sz="3600" dirty="0" smtClean="0"/>
              <a:t>Co-management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 smtClean="0"/>
              <a:t>NPRA Working Group</a:t>
            </a:r>
            <a:endParaRPr lang="en-US" sz="2000" b="1" i="1" dirty="0" smtClean="0"/>
          </a:p>
          <a:p>
            <a:r>
              <a:rPr lang="en-US" sz="2200" dirty="0" smtClean="0"/>
              <a:t>Agency founded group with local indigenous leadership to co-manage the resource and habitat rich North Slope. </a:t>
            </a:r>
          </a:p>
          <a:p>
            <a:r>
              <a:rPr lang="en-US" sz="2200" dirty="0" smtClean="0"/>
              <a:t>Makeup: Tribes, local government, Village Corporations, ASRC, and federal agency. </a:t>
            </a:r>
          </a:p>
          <a:p>
            <a:r>
              <a:rPr lang="en-US" sz="2200" dirty="0" smtClean="0"/>
              <a:t>Goals: </a:t>
            </a:r>
          </a:p>
          <a:p>
            <a:pPr lvl="1"/>
            <a:r>
              <a:rPr lang="en-US" sz="2200" dirty="0" smtClean="0"/>
              <a:t>Oversee responsible resource development in the NPRA</a:t>
            </a:r>
          </a:p>
          <a:p>
            <a:pPr lvl="1"/>
            <a:r>
              <a:rPr lang="en-US" sz="2200" dirty="0" smtClean="0"/>
              <a:t>Represent community concerns to agency and industry</a:t>
            </a:r>
          </a:p>
          <a:p>
            <a:pPr lvl="1"/>
            <a:r>
              <a:rPr lang="en-US" sz="2200" dirty="0" smtClean="0"/>
              <a:t>Discuss reasonable mitigation</a:t>
            </a:r>
          </a:p>
          <a:p>
            <a:pPr lvl="1"/>
            <a:r>
              <a:rPr lang="en-US" sz="2200" dirty="0" smtClean="0"/>
              <a:t>Influence project development and permitting process</a:t>
            </a:r>
          </a:p>
          <a:p>
            <a:pPr lvl="1"/>
            <a:r>
              <a:rPr lang="en-US" sz="2200" dirty="0" smtClean="0"/>
              <a:t>Provide local input on Federal Land Management decisions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99" y="215661"/>
            <a:ext cx="8229600" cy="6458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899" y="861504"/>
            <a:ext cx="4108101" cy="5996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i="1" u="sng" dirty="0" smtClean="0"/>
              <a:t>Key takeaways </a:t>
            </a:r>
          </a:p>
          <a:p>
            <a:r>
              <a:rPr lang="en-US" sz="2200" dirty="0" smtClean="0"/>
              <a:t>Layers of local collaboration</a:t>
            </a:r>
          </a:p>
          <a:p>
            <a:r>
              <a:rPr lang="en-US" sz="2200" dirty="0" smtClean="0"/>
              <a:t>Indigenous peoples in Alaska have worked to create various mechanisms to manage and promote local influence on Arctic resource development with industry and </a:t>
            </a:r>
            <a:r>
              <a:rPr lang="en-US" sz="2200" dirty="0" smtClean="0"/>
              <a:t>agency partners.</a:t>
            </a:r>
            <a:endParaRPr lang="en-US" sz="2200" dirty="0" smtClean="0"/>
          </a:p>
          <a:p>
            <a:r>
              <a:rPr lang="en-US" sz="2200" dirty="0" smtClean="0"/>
              <a:t>Goal is for Arctic activities to be determined by Arctic peoples.</a:t>
            </a:r>
          </a:p>
          <a:p>
            <a:r>
              <a:rPr lang="en-US" sz="2200" dirty="0" smtClean="0"/>
              <a:t>Proactive Engagement is important to transition from being a bystander to being a credible and valuable stakeholder.</a:t>
            </a:r>
            <a:endParaRPr lang="en-US" sz="22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69336145"/>
              </p:ext>
            </p:extLst>
          </p:nvPr>
        </p:nvGraphicFramePr>
        <p:xfrm>
          <a:off x="4668715" y="861504"/>
          <a:ext cx="4114800" cy="187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83015" y="2871218"/>
            <a:ext cx="3886200" cy="334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</a:rPr>
              <a:t>Why is it </a:t>
            </a:r>
            <a:r>
              <a:rPr lang="en-US" sz="2800" b="1" dirty="0" smtClean="0">
                <a:solidFill>
                  <a:prstClr val="black"/>
                </a:solidFill>
              </a:rPr>
              <a:t>important</a:t>
            </a:r>
            <a:r>
              <a:rPr lang="en-US" sz="2800" b="1" dirty="0">
                <a:solidFill>
                  <a:prstClr val="black"/>
                </a:solidFill>
              </a:rPr>
              <a:t>?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Seat at the table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 smtClean="0">
                <a:solidFill>
                  <a:prstClr val="black"/>
                </a:solidFill>
              </a:rPr>
              <a:t>Steer </a:t>
            </a:r>
            <a:r>
              <a:rPr lang="en-US" dirty="0">
                <a:solidFill>
                  <a:prstClr val="black"/>
                </a:solidFill>
              </a:rPr>
              <a:t>culturally responsible &amp; environmentally safe development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Participate in permitting &amp; policy decisions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Economic benefit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Build local capacity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Indigenous self-determination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5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0" y="403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Quyanakpuk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1010" r="5091" b="-1010"/>
          <a:stretch/>
        </p:blipFill>
        <p:spPr>
          <a:xfrm>
            <a:off x="1" y="0"/>
            <a:ext cx="9144000" cy="6934200"/>
          </a:xfrm>
        </p:spPr>
      </p:pic>
      <p:sp>
        <p:nvSpPr>
          <p:cNvPr id="11" name="TextBox 10"/>
          <p:cNvSpPr txBox="1"/>
          <p:nvPr/>
        </p:nvSpPr>
        <p:spPr>
          <a:xfrm>
            <a:off x="228600" y="5851239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Quyanaqpak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!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5851239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Taikuu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9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69" y="4337790"/>
            <a:ext cx="2968831" cy="19741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419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7669"/>
            <a:ext cx="7886700" cy="4351338"/>
          </a:xfrm>
        </p:spPr>
        <p:txBody>
          <a:bodyPr/>
          <a:lstStyle/>
          <a:p>
            <a:r>
              <a:rPr lang="en-US" dirty="0" smtClean="0"/>
              <a:t>Local Collaboration – Fundamentals, Realities, &amp; Benefits</a:t>
            </a:r>
          </a:p>
          <a:p>
            <a:r>
              <a:rPr lang="en-US" dirty="0" smtClean="0"/>
              <a:t>Hybrid Collaboration in the Alaskan Arctic – Layers of Engagement</a:t>
            </a:r>
          </a:p>
          <a:p>
            <a:r>
              <a:rPr lang="en-US" dirty="0" smtClean="0"/>
              <a:t>Case Studies </a:t>
            </a:r>
          </a:p>
          <a:p>
            <a:r>
              <a:rPr lang="en-US" dirty="0" smtClean="0"/>
              <a:t>Conclusions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7790"/>
            <a:ext cx="2968830" cy="1979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1" y="4337790"/>
            <a:ext cx="3206338" cy="19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6287"/>
            <a:ext cx="8229600" cy="302801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Beyond consultation</a:t>
            </a:r>
          </a:p>
          <a:p>
            <a:r>
              <a:rPr lang="en-US" sz="2400" dirty="0" smtClean="0"/>
              <a:t>Meaningful engagement </a:t>
            </a:r>
          </a:p>
          <a:p>
            <a:r>
              <a:rPr lang="en-US" sz="2400" dirty="0" smtClean="0"/>
              <a:t>Ability for local stakeholders to have input &amp; influence on local development</a:t>
            </a:r>
          </a:p>
          <a:p>
            <a:r>
              <a:rPr lang="en-US" sz="2400" dirty="0" smtClean="0"/>
              <a:t>Opportunity to build local capacity, spur economic benefits, and offset negative impacts</a:t>
            </a:r>
          </a:p>
          <a:p>
            <a:r>
              <a:rPr lang="en-US" sz="2400" dirty="0" smtClean="0"/>
              <a:t>Why is it important?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is local collaboration?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4307"/>
            <a:ext cx="3535940" cy="2003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27" y="4334307"/>
            <a:ext cx="3040373" cy="19899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940" y="4334306"/>
            <a:ext cx="2567687" cy="200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726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are the benefits of successful local collaboration?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84328"/>
            <a:ext cx="8610600" cy="4800600"/>
          </a:xfrm>
        </p:spPr>
        <p:txBody>
          <a:bodyPr numCol="1">
            <a:normAutofit fontScale="70000" lnSpcReduction="20000"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3400" i="1" dirty="0">
                <a:solidFill>
                  <a:prstClr val="black"/>
                </a:solidFill>
              </a:rPr>
              <a:t>Industry: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Traditional Knowledge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Local Buy-In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License to operate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Reduces impacts locally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3400" i="1" dirty="0">
                <a:solidFill>
                  <a:prstClr val="black"/>
                </a:solidFill>
              </a:rPr>
              <a:t>Agency: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Fulfills consultation obligations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Streamlines permitting process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Balanced mitigation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Builds relationship of trust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3400" i="1" dirty="0">
                <a:solidFill>
                  <a:prstClr val="black"/>
                </a:solidFill>
              </a:rPr>
              <a:t>Stakeholder: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Empowers communities and indigenous peoples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Builds capacity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Economic and Socio-economic benefits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900" dirty="0">
                <a:solidFill>
                  <a:prstClr val="black"/>
                </a:solidFill>
              </a:rPr>
              <a:t>Local business </a:t>
            </a:r>
            <a:r>
              <a:rPr lang="en-US" sz="2900" dirty="0" smtClean="0">
                <a:solidFill>
                  <a:prstClr val="black"/>
                </a:solidFill>
              </a:rPr>
              <a:t>development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88" y="2319988"/>
            <a:ext cx="2660904" cy="1996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88" y="4316414"/>
            <a:ext cx="2661512" cy="19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600" dirty="0" smtClean="0"/>
              <a:t>Hybrid Collaboration in the Alaskan Arctic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3630386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 smtClean="0"/>
              <a:t>Layers of Indigenous Engagement: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Indigenous Land &amp; Resource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Private-to-Private Partnerships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Community-based Non-Government Organization (NGO)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Public-to-Public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       Co-management entity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887686" y="1219200"/>
            <a:ext cx="39624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/>
              <a:t>Examples of Indigenous Engagement: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Regional Alaska Native Corporation – ASRC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Private </a:t>
            </a:r>
            <a:r>
              <a:rPr lang="en-US" sz="2400" dirty="0"/>
              <a:t>Entity– Arctic Iñupiat Offshore, LLC (AIO)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Non-profit NGO – Voice of the Arctic Iñupiat (VOICE)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Public Partnership – NPRA Working Group (NPRA WG)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Notched Right Arrow 8"/>
          <p:cNvSpPr/>
          <p:nvPr/>
        </p:nvSpPr>
        <p:spPr>
          <a:xfrm>
            <a:off x="4000501" y="2242737"/>
            <a:ext cx="713014" cy="435149"/>
          </a:xfrm>
          <a:prstGeom prst="notch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Notched Right Arrow 14"/>
          <p:cNvSpPr/>
          <p:nvPr/>
        </p:nvSpPr>
        <p:spPr>
          <a:xfrm>
            <a:off x="3992338" y="3039715"/>
            <a:ext cx="713014" cy="435149"/>
          </a:xfrm>
          <a:prstGeom prst="notch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otched Right Arrow 15"/>
          <p:cNvSpPr/>
          <p:nvPr/>
        </p:nvSpPr>
        <p:spPr>
          <a:xfrm>
            <a:off x="3992338" y="3987311"/>
            <a:ext cx="713014" cy="435149"/>
          </a:xfrm>
          <a:prstGeom prst="notch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otched Right Arrow 16"/>
          <p:cNvSpPr/>
          <p:nvPr/>
        </p:nvSpPr>
        <p:spPr>
          <a:xfrm>
            <a:off x="4005946" y="4879401"/>
            <a:ext cx="713014" cy="435149"/>
          </a:xfrm>
          <a:prstGeom prst="notch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8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Case Study #1: Regional Indigenous Resource Management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52924"/>
            <a:ext cx="8501063" cy="43542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 smtClean="0"/>
              <a:t>Arctic Slope Regional Corporation – ASRC</a:t>
            </a:r>
          </a:p>
          <a:p>
            <a:pPr marL="0" indent="0">
              <a:buNone/>
            </a:pPr>
            <a:endParaRPr lang="en-US" sz="2400" b="1" i="1" dirty="0" smtClean="0"/>
          </a:p>
          <a:p>
            <a:r>
              <a:rPr lang="en-US" sz="2000" dirty="0" smtClean="0"/>
              <a:t>Alaska Native Corporation (ANC) established in 1971 by the Alaska Native Claims Settlement Act (ANCSA).</a:t>
            </a:r>
          </a:p>
          <a:p>
            <a:r>
              <a:rPr lang="en-US" sz="2000" dirty="0" smtClean="0"/>
              <a:t>In Alaska, ANCs are the indigenous land and mineral owners. </a:t>
            </a:r>
          </a:p>
          <a:p>
            <a:r>
              <a:rPr lang="en-US" sz="2000" dirty="0" smtClean="0"/>
              <a:t>44 million acres distributed to Alaska Natives through ANCSA; as the Regional ANC, ASRC received ~5 million acres on the North Slope. </a:t>
            </a:r>
          </a:p>
          <a:p>
            <a:r>
              <a:rPr lang="en-US" sz="2000" dirty="0" smtClean="0"/>
              <a:t>ASRC owns the subsurface rights to many prolific resources across the North Slope like:</a:t>
            </a:r>
          </a:p>
          <a:p>
            <a:pPr lvl="1"/>
            <a:r>
              <a:rPr lang="en-US" sz="2000" dirty="0" smtClean="0"/>
              <a:t>Oil in ANWR</a:t>
            </a:r>
          </a:p>
          <a:p>
            <a:pPr lvl="1"/>
            <a:r>
              <a:rPr lang="en-US" sz="2000" dirty="0" smtClean="0"/>
              <a:t>Oil in NPRA</a:t>
            </a:r>
          </a:p>
          <a:p>
            <a:pPr lvl="1"/>
            <a:r>
              <a:rPr lang="en-US" sz="2000" dirty="0" smtClean="0"/>
              <a:t>Coal in Western Arctic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1219200"/>
            <a:ext cx="18716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5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7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Case Study #1: ASRC cont’d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650" y="1917917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Goals</a:t>
            </a:r>
            <a:r>
              <a:rPr lang="en-US" sz="2800" dirty="0" smtClean="0"/>
              <a:t>:</a:t>
            </a:r>
          </a:p>
          <a:p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Enhance </a:t>
            </a:r>
            <a:r>
              <a:rPr lang="en-US" sz="2000" dirty="0"/>
              <a:t>economic </a:t>
            </a:r>
            <a:r>
              <a:rPr lang="en-US" sz="2000" dirty="0" smtClean="0"/>
              <a:t>self-determination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Build industry collaboration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Advocate </a:t>
            </a:r>
            <a:r>
              <a:rPr lang="en-US" sz="2000" dirty="0"/>
              <a:t>for community </a:t>
            </a:r>
            <a:r>
              <a:rPr lang="en-US" sz="2000" dirty="0" smtClean="0"/>
              <a:t>needs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Engage </a:t>
            </a:r>
            <a:r>
              <a:rPr lang="en-US" sz="2000" dirty="0"/>
              <a:t>in Arctic </a:t>
            </a:r>
            <a:r>
              <a:rPr lang="en-US" sz="2000" dirty="0" smtClean="0"/>
              <a:t>policy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Protect </a:t>
            </a:r>
            <a:r>
              <a:rPr lang="en-US" sz="2000" dirty="0" err="1"/>
              <a:t>Iñupiat</a:t>
            </a:r>
            <a:r>
              <a:rPr lang="en-US" sz="2000" dirty="0"/>
              <a:t> way of life.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8650" y="1219252"/>
            <a:ext cx="5416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/>
              <a:t>Arctic Slope Regional Corporation – ASRC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7" y="1107382"/>
            <a:ext cx="18716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5" y="3641501"/>
            <a:ext cx="3570515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Case Study #1: ASRC cont’d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582271" cy="493844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1600200" y="3124200"/>
            <a:ext cx="22860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40262" y="2862590"/>
            <a:ext cx="1434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Western Arctic Coal</a:t>
            </a:r>
            <a:endParaRPr lang="en-US" sz="1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1390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33442" y="1354068"/>
            <a:ext cx="228600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Condition of access to ASRC minerals included benefits to local community like Natural Gas to community of Nuiqsut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3581400"/>
            <a:ext cx="228600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Established MOUs for impact mitigation, business development, conflict avoidance, and subsistence access.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64" y="4147457"/>
            <a:ext cx="3283935" cy="21866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rgbClr val="0069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Case Study #2: Private-to-Private Partnership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i="1" dirty="0" smtClean="0"/>
              <a:t>Arctic Iñupiat offshore, LLC – AIO</a:t>
            </a:r>
          </a:p>
          <a:p>
            <a:r>
              <a:rPr lang="en-US" sz="2200" dirty="0" smtClean="0"/>
              <a:t>Established in 2014 as an agreement between Shell, 6 Alaska Native Village Corporations, and ASRC. </a:t>
            </a:r>
          </a:p>
          <a:p>
            <a:r>
              <a:rPr lang="en-US" sz="2200" dirty="0" smtClean="0"/>
              <a:t>Mechanism for local people to share in the rewards of offshore resource development and have a </a:t>
            </a:r>
            <a:r>
              <a:rPr lang="en-US" sz="2200" b="1" i="1" dirty="0" smtClean="0"/>
              <a:t>seat at the table</a:t>
            </a:r>
            <a:r>
              <a:rPr lang="en-US" sz="2200" dirty="0" smtClean="0"/>
              <a:t> for future activities in the Arctic region. </a:t>
            </a:r>
          </a:p>
          <a:p>
            <a:r>
              <a:rPr lang="en-US" sz="2200" dirty="0" smtClean="0"/>
              <a:t>Goals: </a:t>
            </a:r>
          </a:p>
          <a:p>
            <a:pPr lvl="1"/>
            <a:r>
              <a:rPr lang="en-US" sz="2200" dirty="0" smtClean="0"/>
              <a:t>Education</a:t>
            </a:r>
          </a:p>
          <a:p>
            <a:pPr lvl="1"/>
            <a:r>
              <a:rPr lang="en-US" sz="2200" dirty="0" smtClean="0"/>
              <a:t>Advocacy (local, federal, and public)</a:t>
            </a:r>
          </a:p>
          <a:p>
            <a:pPr lvl="1"/>
            <a:r>
              <a:rPr lang="en-US" sz="2200" dirty="0" smtClean="0"/>
              <a:t>Build local capacity</a:t>
            </a:r>
          </a:p>
          <a:p>
            <a:pPr lvl="1"/>
            <a:r>
              <a:rPr lang="en-US" sz="2200" dirty="0" smtClean="0"/>
              <a:t>Economic benefit</a:t>
            </a:r>
          </a:p>
          <a:p>
            <a:pPr lvl="1"/>
            <a:r>
              <a:rPr lang="en-US" sz="2200" dirty="0" smtClean="0"/>
              <a:t>Safeguard subsistence</a:t>
            </a:r>
          </a:p>
          <a:p>
            <a:pPr lvl="1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98" y="1271985"/>
            <a:ext cx="1377017" cy="83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A7B0-4AE6-2048-878D-9E807E0835EE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0" y="6444477"/>
            <a:ext cx="572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Local Collaboration in Alaskan Arctic Developments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1769</TotalTime>
  <Words>962</Words>
  <Application>Microsoft Office PowerPoint</Application>
  <PresentationFormat>On-screen Show (4:3)</PresentationFormat>
  <Paragraphs>166</Paragraphs>
  <Slides>17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Local Collaboration in  Alaskan Arctic Developments</vt:lpstr>
      <vt:lpstr>Outline</vt:lpstr>
      <vt:lpstr>What is local collaboration?</vt:lpstr>
      <vt:lpstr>What are the benefits of successful local collaboration?</vt:lpstr>
      <vt:lpstr>Hybrid Collaboration in the Alaskan Arctic</vt:lpstr>
      <vt:lpstr>Case Study #1: Regional Indigenous Resource Management</vt:lpstr>
      <vt:lpstr>Case Study #1: ASRC cont’d</vt:lpstr>
      <vt:lpstr>Case Study #1: ASRC cont’d</vt:lpstr>
      <vt:lpstr>Case Study #2: Private-to-Private Partnership</vt:lpstr>
      <vt:lpstr>PowerPoint Presentation</vt:lpstr>
      <vt:lpstr>Case Study #2: AIO cont’d</vt:lpstr>
      <vt:lpstr>Case Study #3: Community based NGO</vt:lpstr>
      <vt:lpstr>PowerPoint Presentation</vt:lpstr>
      <vt:lpstr>Case Study #3: Community based  NGO cont’d</vt:lpstr>
      <vt:lpstr>Case Study #4: Federal-Local  Co-management</vt:lpstr>
      <vt:lpstr>Summary</vt:lpstr>
      <vt:lpstr>Quyanakpuk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Collaboration in  Alaskan Arctic Developments</dc:title>
  <dc:creator>Jeremy Hayes</dc:creator>
  <cp:lastModifiedBy>Tyler Janowski</cp:lastModifiedBy>
  <cp:revision>33</cp:revision>
  <dcterms:created xsi:type="dcterms:W3CDTF">2017-09-11T20:54:08Z</dcterms:created>
  <dcterms:modified xsi:type="dcterms:W3CDTF">2017-09-14T17:45:59Z</dcterms:modified>
</cp:coreProperties>
</file>